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8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267" r:id="rId12"/>
    <p:sldId id="361" r:id="rId13"/>
    <p:sldId id="279" r:id="rId14"/>
    <p:sldId id="263" r:id="rId15"/>
    <p:sldId id="264" r:id="rId16"/>
    <p:sldId id="265" r:id="rId17"/>
    <p:sldId id="266" r:id="rId18"/>
    <p:sldId id="364" r:id="rId19"/>
    <p:sldId id="365" r:id="rId20"/>
    <p:sldId id="366" r:id="rId21"/>
    <p:sldId id="367" r:id="rId22"/>
    <p:sldId id="278" r:id="rId23"/>
    <p:sldId id="371" r:id="rId24"/>
    <p:sldId id="280" r:id="rId25"/>
    <p:sldId id="281" r:id="rId26"/>
    <p:sldId id="284" r:id="rId27"/>
    <p:sldId id="290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6" r:id="rId36"/>
    <p:sldId id="307" r:id="rId37"/>
    <p:sldId id="308" r:id="rId38"/>
    <p:sldId id="285" r:id="rId39"/>
    <p:sldId id="286" r:id="rId40"/>
    <p:sldId id="368" r:id="rId41"/>
    <p:sldId id="369" r:id="rId42"/>
    <p:sldId id="37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EEC-F976-4560-98B0-A4565E245D5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247E6-3F60-4682-A624-D5F8B6A9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9FE9-77C9-4A68-AF8C-7E497CABF09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5B725-0AD4-4BB3-A5B4-40AB0561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4.xml"/><Relationship Id="rId7" Type="http://schemas.openxmlformats.org/officeDocument/2006/relationships/image" Target="../media/image3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equations</a:t>
            </a:r>
            <a:br>
              <a:rPr lang="en-US" dirty="0"/>
            </a:br>
            <a:r>
              <a:rPr lang="en-US" dirty="0"/>
              <a:t>of geometric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70691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0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720897" y="4147579"/>
            <a:ext cx="0" cy="515471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584199"/>
                </a:moveTo>
                <a:lnTo>
                  <a:pt x="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86266" y="4125167"/>
            <a:ext cx="69273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0899" y="4278285"/>
            <a:ext cx="264391" cy="384922"/>
          </a:xfrm>
          <a:custGeom>
            <a:avLst/>
            <a:gdLst/>
            <a:ahLst/>
            <a:cxnLst/>
            <a:rect l="l" t="t" r="r" b="b"/>
            <a:pathLst>
              <a:path w="290829" h="436245">
                <a:moveTo>
                  <a:pt x="0" y="436065"/>
                </a:moveTo>
                <a:lnTo>
                  <a:pt x="29071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0757" y="4259640"/>
            <a:ext cx="67541" cy="75079"/>
          </a:xfrm>
          <a:custGeom>
            <a:avLst/>
            <a:gdLst/>
            <a:ahLst/>
            <a:cxnLst/>
            <a:rect l="l" t="t" r="r" b="b"/>
            <a:pathLst>
              <a:path w="74295" h="85089">
                <a:moveTo>
                  <a:pt x="73968" y="0"/>
                </a:moveTo>
                <a:lnTo>
                  <a:pt x="0" y="42268"/>
                </a:lnTo>
                <a:lnTo>
                  <a:pt x="63402" y="84536"/>
                </a:lnTo>
                <a:lnTo>
                  <a:pt x="7396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0899" y="4663047"/>
            <a:ext cx="531091" cy="0"/>
          </a:xfrm>
          <a:custGeom>
            <a:avLst/>
            <a:gdLst/>
            <a:ahLst/>
            <a:cxnLst/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5808" y="4629435"/>
            <a:ext cx="69273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7443" y="3116638"/>
            <a:ext cx="1870364" cy="874059"/>
          </a:xfrm>
          <a:custGeom>
            <a:avLst/>
            <a:gdLst/>
            <a:ahLst/>
            <a:cxnLst/>
            <a:rect l="l" t="t" r="r" b="b"/>
            <a:pathLst>
              <a:path w="2057400" h="990600">
                <a:moveTo>
                  <a:pt x="0" y="0"/>
                </a:moveTo>
                <a:lnTo>
                  <a:pt x="2057400" y="0"/>
                </a:lnTo>
                <a:lnTo>
                  <a:pt x="20574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7443" y="3116638"/>
            <a:ext cx="1870364" cy="874059"/>
          </a:xfrm>
          <a:custGeom>
            <a:avLst/>
            <a:gdLst/>
            <a:ahLst/>
            <a:cxnLst/>
            <a:rect l="l" t="t" r="r" b="b"/>
            <a:pathLst>
              <a:path w="2057400" h="990600">
                <a:moveTo>
                  <a:pt x="0" y="0"/>
                </a:moveTo>
                <a:lnTo>
                  <a:pt x="2057399" y="0"/>
                </a:lnTo>
                <a:lnTo>
                  <a:pt x="2057399" y="990599"/>
                </a:lnTo>
                <a:lnTo>
                  <a:pt x="0" y="990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2429" y="1947379"/>
            <a:ext cx="1005084" cy="909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5807" y="2242580"/>
            <a:ext cx="277091" cy="874059"/>
          </a:xfrm>
          <a:custGeom>
            <a:avLst/>
            <a:gdLst/>
            <a:ahLst/>
            <a:cxnLst/>
            <a:rect l="l" t="t" r="r" b="b"/>
            <a:pathLst>
              <a:path w="304800" h="990600">
                <a:moveTo>
                  <a:pt x="304800" y="0"/>
                </a:moveTo>
                <a:lnTo>
                  <a:pt x="0" y="990599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6360" y="1559272"/>
            <a:ext cx="42112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H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omogeneous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tes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of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a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3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-D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poin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149" y="2503370"/>
            <a:ext cx="4428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H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omogeneous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coo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rdina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tes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of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i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ts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2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-D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imag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endParaRPr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40865" y="3234629"/>
            <a:ext cx="551662" cy="535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20897" y="3385579"/>
            <a:ext cx="415636" cy="1277471"/>
          </a:xfrm>
          <a:custGeom>
            <a:avLst/>
            <a:gdLst/>
            <a:ahLst/>
            <a:cxnLst/>
            <a:rect l="l" t="t" r="r" b="b"/>
            <a:pathLst>
              <a:path w="457200" h="1447800">
                <a:moveTo>
                  <a:pt x="0" y="1447799"/>
                </a:moveTo>
                <a:lnTo>
                  <a:pt x="4571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7350" y="4882313"/>
            <a:ext cx="751032" cy="621366"/>
          </a:xfrm>
          <a:custGeom>
            <a:avLst/>
            <a:gdLst/>
            <a:ahLst/>
            <a:cxnLst/>
            <a:rect l="l" t="t" r="r" b="b"/>
            <a:pathLst>
              <a:path w="826134" h="704214">
                <a:moveTo>
                  <a:pt x="0" y="0"/>
                </a:moveTo>
                <a:lnTo>
                  <a:pt x="57649" y="125354"/>
                </a:lnTo>
                <a:lnTo>
                  <a:pt x="129881" y="265848"/>
                </a:lnTo>
                <a:lnTo>
                  <a:pt x="169568" y="330935"/>
                </a:lnTo>
                <a:lnTo>
                  <a:pt x="212431" y="392054"/>
                </a:lnTo>
                <a:lnTo>
                  <a:pt x="258468" y="447617"/>
                </a:lnTo>
                <a:lnTo>
                  <a:pt x="308474" y="496035"/>
                </a:lnTo>
                <a:lnTo>
                  <a:pt x="362449" y="538104"/>
                </a:lnTo>
                <a:lnTo>
                  <a:pt x="421187" y="573823"/>
                </a:lnTo>
                <a:lnTo>
                  <a:pt x="483099" y="603985"/>
                </a:lnTo>
                <a:lnTo>
                  <a:pt x="548187" y="629385"/>
                </a:lnTo>
                <a:lnTo>
                  <a:pt x="684712" y="669867"/>
                </a:lnTo>
                <a:lnTo>
                  <a:pt x="825999" y="703998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5179" y="4861952"/>
            <a:ext cx="63500" cy="75640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2776" y="0"/>
                </a:moveTo>
                <a:lnTo>
                  <a:pt x="0" y="85149"/>
                </a:lnTo>
                <a:lnTo>
                  <a:pt x="69230" y="53310"/>
                </a:lnTo>
                <a:lnTo>
                  <a:pt x="277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98350" y="4931990"/>
            <a:ext cx="0" cy="515471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584199"/>
                </a:moveTo>
                <a:lnTo>
                  <a:pt x="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3716" y="4909582"/>
            <a:ext cx="69273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26859" y="5209502"/>
            <a:ext cx="172027" cy="238125"/>
          </a:xfrm>
          <a:custGeom>
            <a:avLst/>
            <a:gdLst/>
            <a:ahLst/>
            <a:cxnLst/>
            <a:rect l="l" t="t" r="r" b="b"/>
            <a:pathLst>
              <a:path w="189229" h="269875">
                <a:moveTo>
                  <a:pt x="188641" y="269699"/>
                </a:moveTo>
                <a:lnTo>
                  <a:pt x="0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3623" y="5191138"/>
            <a:ext cx="68118" cy="74519"/>
          </a:xfrm>
          <a:custGeom>
            <a:avLst/>
            <a:gdLst/>
            <a:ahLst/>
            <a:cxnLst/>
            <a:rect l="l" t="t" r="r" b="b"/>
            <a:pathLst>
              <a:path w="74929" h="84454">
                <a:moveTo>
                  <a:pt x="0" y="0"/>
                </a:moveTo>
                <a:lnTo>
                  <a:pt x="12453" y="84279"/>
                </a:lnTo>
                <a:lnTo>
                  <a:pt x="74895" y="4060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98357" y="5447459"/>
            <a:ext cx="531091" cy="0"/>
          </a:xfrm>
          <a:custGeom>
            <a:avLst/>
            <a:gdLst/>
            <a:ahLst/>
            <a:cxnLst/>
            <a:rect l="l" t="t" r="r" b="b"/>
            <a:pathLst>
              <a:path w="584200">
                <a:moveTo>
                  <a:pt x="0" y="0"/>
                </a:moveTo>
                <a:lnTo>
                  <a:pt x="584199" y="0"/>
                </a:lnTo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83266" y="5413845"/>
            <a:ext cx="69273" cy="672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3686" y="3406809"/>
            <a:ext cx="412173" cy="1259541"/>
          </a:xfrm>
          <a:custGeom>
            <a:avLst/>
            <a:gdLst/>
            <a:ahLst/>
            <a:cxnLst/>
            <a:rect l="l" t="t" r="r" b="b"/>
            <a:pathLst>
              <a:path w="453390" h="1427479">
                <a:moveTo>
                  <a:pt x="0" y="1426915"/>
                </a:moveTo>
                <a:lnTo>
                  <a:pt x="453311" y="0"/>
                </a:lnTo>
              </a:path>
            </a:pathLst>
          </a:custGeom>
          <a:ln w="2857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72915" y="3382776"/>
            <a:ext cx="74468" cy="84044"/>
          </a:xfrm>
          <a:custGeom>
            <a:avLst/>
            <a:gdLst/>
            <a:ahLst/>
            <a:cxnLst/>
            <a:rect l="l" t="t" r="r" b="b"/>
            <a:pathLst>
              <a:path w="81915" h="95250">
                <a:moveTo>
                  <a:pt x="66804" y="0"/>
                </a:moveTo>
                <a:lnTo>
                  <a:pt x="0" y="68722"/>
                </a:lnTo>
                <a:lnTo>
                  <a:pt x="81701" y="94678"/>
                </a:lnTo>
                <a:lnTo>
                  <a:pt x="66804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30501" y="470001"/>
            <a:ext cx="273050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sz="2900" spc="-18" dirty="0">
                <a:solidFill>
                  <a:srgbClr val="333399"/>
                </a:solidFill>
                <a:latin typeface="Tahoma"/>
                <a:cs typeface="Tahoma"/>
              </a:rPr>
              <a:t>I</a:t>
            </a:r>
            <a:r>
              <a:rPr sz="2900" spc="-31" dirty="0">
                <a:solidFill>
                  <a:srgbClr val="333399"/>
                </a:solidFill>
                <a:latin typeface="Tahoma"/>
                <a:cs typeface="Tahoma"/>
              </a:rPr>
              <a:t>m</a:t>
            </a:r>
            <a:r>
              <a:rPr sz="2900" spc="-18" dirty="0">
                <a:solidFill>
                  <a:srgbClr val="333399"/>
                </a:solidFill>
                <a:latin typeface="Tahoma"/>
                <a:cs typeface="Tahoma"/>
              </a:rPr>
              <a:t>a</a:t>
            </a:r>
            <a:r>
              <a:rPr sz="2900" spc="-22" dirty="0">
                <a:solidFill>
                  <a:srgbClr val="333399"/>
                </a:solidFill>
                <a:latin typeface="Tahoma"/>
                <a:cs typeface="Tahoma"/>
              </a:rPr>
              <a:t>g</a:t>
            </a:r>
            <a:r>
              <a:rPr sz="2900" dirty="0">
                <a:solidFill>
                  <a:srgbClr val="333399"/>
                </a:solidFill>
                <a:latin typeface="Tahoma"/>
                <a:cs typeface="Tahoma"/>
              </a:rPr>
              <a:t>e</a:t>
            </a:r>
            <a:r>
              <a:rPr sz="2900" spc="-4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900" dirty="0">
                <a:solidFill>
                  <a:srgbClr val="333399"/>
                </a:solidFill>
                <a:latin typeface="Tahoma"/>
                <a:cs typeface="Tahoma"/>
              </a:rPr>
              <a:t>of</a:t>
            </a:r>
            <a:r>
              <a:rPr sz="2900" spc="-4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900" spc="-18" dirty="0">
                <a:solidFill>
                  <a:srgbClr val="333399"/>
                </a:solidFill>
                <a:latin typeface="Tahoma"/>
                <a:cs typeface="Tahoma"/>
              </a:rPr>
              <a:t>a</a:t>
            </a:r>
            <a:r>
              <a:rPr sz="2900" spc="-4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2900" spc="-67" dirty="0">
                <a:solidFill>
                  <a:srgbClr val="333399"/>
                </a:solidFill>
                <a:latin typeface="Tahoma"/>
                <a:cs typeface="Tahoma"/>
              </a:rPr>
              <a:t>P</a:t>
            </a:r>
            <a:r>
              <a:rPr sz="2900" spc="-13" dirty="0">
                <a:solidFill>
                  <a:srgbClr val="333399"/>
                </a:solidFill>
                <a:latin typeface="Tahoma"/>
                <a:cs typeface="Tahoma"/>
              </a:rPr>
              <a:t>oin</a:t>
            </a:r>
            <a:r>
              <a:rPr sz="2900" dirty="0">
                <a:solidFill>
                  <a:srgbClr val="333399"/>
                </a:solidFill>
                <a:latin typeface="Tahoma"/>
                <a:cs typeface="Tahoma"/>
              </a:rPr>
              <a:t>t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27454" y="3437404"/>
            <a:ext cx="138544" cy="1106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5510" y="1635965"/>
            <a:ext cx="178953" cy="200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1256" y="1965232"/>
            <a:ext cx="4160693" cy="292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3693" y="2878512"/>
            <a:ext cx="3387146" cy="292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52172" y="2246782"/>
            <a:ext cx="138545" cy="1554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9298" y="5289177"/>
            <a:ext cx="610463" cy="2101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35288" y="2197761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7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35278" y="2197761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2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80259" y="3340761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56813" y="0"/>
                </a:moveTo>
                <a:lnTo>
                  <a:pt x="16622" y="14973"/>
                </a:lnTo>
                <a:lnTo>
                  <a:pt x="74" y="50241"/>
                </a:lnTo>
                <a:lnTo>
                  <a:pt x="0" y="51732"/>
                </a:lnTo>
                <a:lnTo>
                  <a:pt x="2263" y="65018"/>
                </a:lnTo>
                <a:lnTo>
                  <a:pt x="28815" y="94808"/>
                </a:lnTo>
                <a:lnTo>
                  <a:pt x="57926" y="101594"/>
                </a:lnTo>
                <a:lnTo>
                  <a:pt x="72935" y="99631"/>
                </a:lnTo>
                <a:lnTo>
                  <a:pt x="106610" y="76083"/>
                </a:lnTo>
                <a:lnTo>
                  <a:pt x="114287" y="50241"/>
                </a:lnTo>
                <a:lnTo>
                  <a:pt x="112112" y="36866"/>
                </a:lnTo>
                <a:lnTo>
                  <a:pt x="85718" y="6847"/>
                </a:lnTo>
                <a:lnTo>
                  <a:pt x="5681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0250" y="3340761"/>
            <a:ext cx="103909" cy="89647"/>
          </a:xfrm>
          <a:custGeom>
            <a:avLst/>
            <a:gdLst/>
            <a:ahLst/>
            <a:cxnLst/>
            <a:rect l="l" t="t" r="r" b="b"/>
            <a:pathLst>
              <a:path w="114300" h="101600">
                <a:moveTo>
                  <a:pt x="0" y="50799"/>
                </a:moveTo>
                <a:lnTo>
                  <a:pt x="16631" y="14973"/>
                </a:lnTo>
                <a:lnTo>
                  <a:pt x="56823" y="0"/>
                </a:lnTo>
                <a:lnTo>
                  <a:pt x="72056" y="1790"/>
                </a:lnTo>
                <a:lnTo>
                  <a:pt x="106286" y="24860"/>
                </a:lnTo>
                <a:lnTo>
                  <a:pt x="114296" y="50241"/>
                </a:lnTo>
                <a:lnTo>
                  <a:pt x="112289" y="63872"/>
                </a:lnTo>
                <a:lnTo>
                  <a:pt x="86415" y="94420"/>
                </a:lnTo>
                <a:lnTo>
                  <a:pt x="57935" y="101594"/>
                </a:lnTo>
                <a:lnTo>
                  <a:pt x="42576" y="99821"/>
                </a:lnTo>
                <a:lnTo>
                  <a:pt x="8167" y="76938"/>
                </a:lnTo>
                <a:lnTo>
                  <a:pt x="0" y="50799"/>
                </a:lnTo>
                <a:close/>
              </a:path>
            </a:pathLst>
          </a:custGeom>
          <a:ln w="952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46162" y="3430655"/>
            <a:ext cx="443287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84"/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P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roj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ect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ion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of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a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3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-D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poin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t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o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an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13" dirty="0">
                <a:solidFill>
                  <a:srgbClr val="1C1C1C"/>
                </a:solidFill>
                <a:latin typeface="Tahoma"/>
                <a:cs typeface="Tahoma"/>
              </a:rPr>
              <a:t>imag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r>
              <a:rPr spc="-4" dirty="0">
                <a:solidFill>
                  <a:srgbClr val="1C1C1C"/>
                </a:solidFill>
                <a:latin typeface="Tahoma"/>
                <a:cs typeface="Tahoma"/>
              </a:rPr>
              <a:t> </a:t>
            </a:r>
            <a:r>
              <a:rPr spc="-9" dirty="0">
                <a:solidFill>
                  <a:srgbClr val="1C1C1C"/>
                </a:solidFill>
                <a:latin typeface="Tahoma"/>
                <a:cs typeface="Tahoma"/>
              </a:rPr>
              <a:t>plan</a:t>
            </a:r>
            <a:r>
              <a:rPr dirty="0">
                <a:solidFill>
                  <a:srgbClr val="1C1C1C"/>
                </a:solidFill>
                <a:latin typeface="Tahoma"/>
                <a:cs typeface="Tahoma"/>
              </a:rPr>
              <a:t>e</a:t>
            </a:r>
            <a:endParaRPr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63687" y="5033009"/>
            <a:ext cx="3247159" cy="2955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97518" y="5093077"/>
            <a:ext cx="268429" cy="173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DD6B0F9-D11C-4A75-986F-8BC3DA7FC3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51" y="3984767"/>
            <a:ext cx="2256582" cy="38998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DFD614C-9F43-4A96-8753-0D4F0C15187A}"/>
              </a:ext>
            </a:extLst>
          </p:cNvPr>
          <p:cNvSpPr txBox="1"/>
          <p:nvPr/>
        </p:nvSpPr>
        <p:spPr>
          <a:xfrm>
            <a:off x="2383133" y="4931989"/>
            <a:ext cx="5171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2159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4582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3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Properties of P: the projective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b="1" dirty="0"/>
              <a:t>P</a:t>
            </a:r>
            <a:r>
              <a:rPr lang="en-US" dirty="0"/>
              <a:t> is a general 3X4 matrix of rank 3. If it has rank less than 3 then the projection is line or point, not the whole plane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US" b="1" dirty="0"/>
              <a:t>C</a:t>
            </a:r>
            <a:r>
              <a:rPr lang="en-US" dirty="0"/>
              <a:t> is the camera center if and only if </a:t>
            </a:r>
            <a:r>
              <a:rPr lang="en-US" b="1" dirty="0"/>
              <a:t>PC=0. </a:t>
            </a:r>
            <a:r>
              <a:rPr lang="en-US" dirty="0"/>
              <a:t>Indeed, if </a:t>
            </a:r>
            <a:r>
              <a:rPr lang="en-US" b="1" dirty="0"/>
              <a:t>PC=0,</a:t>
            </a:r>
            <a:r>
              <a:rPr lang="en-US" dirty="0"/>
              <a:t> consider the line containing </a:t>
            </a:r>
            <a:r>
              <a:rPr lang="en-US" b="1" dirty="0"/>
              <a:t>C</a:t>
            </a:r>
            <a:r>
              <a:rPr lang="en-US" dirty="0"/>
              <a:t> and any point </a:t>
            </a:r>
            <a:r>
              <a:rPr lang="en-US" b="1" dirty="0"/>
              <a:t>A</a:t>
            </a:r>
            <a:r>
              <a:rPr lang="en-US" dirty="0"/>
              <a:t> in 3-space. Points on this line are: </a:t>
            </a:r>
            <a:r>
              <a:rPr lang="en-US" b="1" dirty="0"/>
              <a:t>X</a:t>
            </a:r>
            <a:r>
              <a:rPr lang="en-US" dirty="0"/>
              <a:t>(k)=k</a:t>
            </a:r>
            <a:r>
              <a:rPr lang="en-US" b="1" dirty="0"/>
              <a:t>A</a:t>
            </a:r>
            <a:r>
              <a:rPr lang="en-US" dirty="0"/>
              <a:t>+(1-k)</a:t>
            </a:r>
            <a:r>
              <a:rPr lang="en-US" b="1" dirty="0"/>
              <a:t>C. </a:t>
            </a:r>
            <a:r>
              <a:rPr lang="en-US" dirty="0"/>
              <a:t>Mapping any such point with P we get: </a:t>
            </a:r>
            <a:r>
              <a:rPr lang="en-US" b="1" dirty="0"/>
              <a:t>PX</a:t>
            </a:r>
            <a:r>
              <a:rPr lang="en-US" dirty="0"/>
              <a:t>=</a:t>
            </a:r>
            <a:r>
              <a:rPr lang="en-US" dirty="0" err="1"/>
              <a:t>k</a:t>
            </a:r>
            <a:r>
              <a:rPr lang="en-US" b="1" dirty="0" err="1"/>
              <a:t>PA</a:t>
            </a:r>
            <a:r>
              <a:rPr lang="en-US" b="1" dirty="0"/>
              <a:t>. </a:t>
            </a:r>
            <a:r>
              <a:rPr lang="en-US" dirty="0"/>
              <a:t>All points on the line map to </a:t>
            </a:r>
            <a:r>
              <a:rPr lang="en-US" b="1" dirty="0"/>
              <a:t>PA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87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5007" y="751555"/>
            <a:ext cx="5785589" cy="318743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z="2000" spc="-4" dirty="0"/>
              <a:t>2D </a:t>
            </a:r>
            <a:r>
              <a:rPr sz="2000" spc="-13" dirty="0"/>
              <a:t>homography (projective</a:t>
            </a:r>
            <a:r>
              <a:rPr sz="2000" spc="17" dirty="0"/>
              <a:t> </a:t>
            </a:r>
            <a:r>
              <a:rPr sz="2000" spc="-17" dirty="0"/>
              <a:t>transformation)</a:t>
            </a:r>
          </a:p>
        </p:txBody>
      </p:sp>
      <p:sp>
        <p:nvSpPr>
          <p:cNvPr id="4" name="object 4"/>
          <p:cNvSpPr/>
          <p:nvPr/>
        </p:nvSpPr>
        <p:spPr>
          <a:xfrm>
            <a:off x="2035473" y="1858338"/>
            <a:ext cx="5056350" cy="851413"/>
          </a:xfrm>
          <a:custGeom>
            <a:avLst/>
            <a:gdLst/>
            <a:ahLst/>
            <a:cxnLst/>
            <a:rect l="l" t="t" r="r" b="b"/>
            <a:pathLst>
              <a:path w="5913120" h="995680">
                <a:moveTo>
                  <a:pt x="5913120" y="995171"/>
                </a:moveTo>
                <a:lnTo>
                  <a:pt x="5913120" y="0"/>
                </a:lnTo>
                <a:lnTo>
                  <a:pt x="0" y="0"/>
                </a:lnTo>
                <a:lnTo>
                  <a:pt x="0" y="995171"/>
                </a:lnTo>
                <a:lnTo>
                  <a:pt x="4571" y="995171"/>
                </a:lnTo>
                <a:lnTo>
                  <a:pt x="4571" y="9906"/>
                </a:lnTo>
                <a:lnTo>
                  <a:pt x="9143" y="4571"/>
                </a:lnTo>
                <a:lnTo>
                  <a:pt x="9144" y="9906"/>
                </a:lnTo>
                <a:lnTo>
                  <a:pt x="5903963" y="9905"/>
                </a:lnTo>
                <a:lnTo>
                  <a:pt x="5903963" y="4571"/>
                </a:lnTo>
                <a:lnTo>
                  <a:pt x="5908548" y="9905"/>
                </a:lnTo>
                <a:lnTo>
                  <a:pt x="5908548" y="995171"/>
                </a:lnTo>
                <a:lnTo>
                  <a:pt x="5913120" y="995171"/>
                </a:lnTo>
                <a:close/>
              </a:path>
              <a:path w="5913120" h="995680">
                <a:moveTo>
                  <a:pt x="9143" y="9906"/>
                </a:moveTo>
                <a:lnTo>
                  <a:pt x="9143" y="4571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5913120" h="995680">
                <a:moveTo>
                  <a:pt x="9143" y="986027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986027"/>
                </a:lnTo>
                <a:lnTo>
                  <a:pt x="9143" y="986027"/>
                </a:lnTo>
                <a:close/>
              </a:path>
              <a:path w="5913120" h="995680">
                <a:moveTo>
                  <a:pt x="5908548" y="986027"/>
                </a:moveTo>
                <a:lnTo>
                  <a:pt x="4571" y="986027"/>
                </a:lnTo>
                <a:lnTo>
                  <a:pt x="9143" y="990600"/>
                </a:lnTo>
                <a:lnTo>
                  <a:pt x="9143" y="995171"/>
                </a:lnTo>
                <a:lnTo>
                  <a:pt x="5903963" y="995171"/>
                </a:lnTo>
                <a:lnTo>
                  <a:pt x="5903963" y="990599"/>
                </a:lnTo>
                <a:lnTo>
                  <a:pt x="5908548" y="986027"/>
                </a:lnTo>
                <a:close/>
              </a:path>
              <a:path w="5913120" h="995680">
                <a:moveTo>
                  <a:pt x="9143" y="995171"/>
                </a:moveTo>
                <a:lnTo>
                  <a:pt x="9143" y="990600"/>
                </a:lnTo>
                <a:lnTo>
                  <a:pt x="4571" y="986027"/>
                </a:lnTo>
                <a:lnTo>
                  <a:pt x="4571" y="995171"/>
                </a:lnTo>
                <a:lnTo>
                  <a:pt x="9143" y="995171"/>
                </a:lnTo>
                <a:close/>
              </a:path>
              <a:path w="5913120" h="995680">
                <a:moveTo>
                  <a:pt x="5908548" y="9905"/>
                </a:moveTo>
                <a:lnTo>
                  <a:pt x="5903963" y="4571"/>
                </a:lnTo>
                <a:lnTo>
                  <a:pt x="5903963" y="9905"/>
                </a:lnTo>
                <a:lnTo>
                  <a:pt x="5908548" y="9905"/>
                </a:lnTo>
                <a:close/>
              </a:path>
              <a:path w="5913120" h="995680">
                <a:moveTo>
                  <a:pt x="5908548" y="986027"/>
                </a:moveTo>
                <a:lnTo>
                  <a:pt x="5908548" y="9905"/>
                </a:lnTo>
                <a:lnTo>
                  <a:pt x="5903963" y="9905"/>
                </a:lnTo>
                <a:lnTo>
                  <a:pt x="5903963" y="986027"/>
                </a:lnTo>
                <a:lnTo>
                  <a:pt x="5908548" y="986027"/>
                </a:lnTo>
                <a:close/>
              </a:path>
              <a:path w="5913120" h="995680">
                <a:moveTo>
                  <a:pt x="5908548" y="995171"/>
                </a:moveTo>
                <a:lnTo>
                  <a:pt x="5908548" y="986027"/>
                </a:lnTo>
                <a:lnTo>
                  <a:pt x="5903963" y="990599"/>
                </a:lnTo>
                <a:lnTo>
                  <a:pt x="5903963" y="995171"/>
                </a:lnTo>
                <a:lnTo>
                  <a:pt x="5908548" y="9951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1784816" y="1433073"/>
            <a:ext cx="858472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Definition: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5473" y="3316600"/>
            <a:ext cx="5056350" cy="877476"/>
          </a:xfrm>
          <a:custGeom>
            <a:avLst/>
            <a:gdLst/>
            <a:ahLst/>
            <a:cxnLst/>
            <a:rect l="l" t="t" r="r" b="b"/>
            <a:pathLst>
              <a:path w="5913120" h="1026160">
                <a:moveTo>
                  <a:pt x="5913120" y="1025651"/>
                </a:moveTo>
                <a:lnTo>
                  <a:pt x="5913120" y="0"/>
                </a:lnTo>
                <a:lnTo>
                  <a:pt x="0" y="0"/>
                </a:lnTo>
                <a:lnTo>
                  <a:pt x="0" y="1025652"/>
                </a:lnTo>
                <a:lnTo>
                  <a:pt x="4571" y="1025652"/>
                </a:lnTo>
                <a:lnTo>
                  <a:pt x="4571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5903963" y="9143"/>
                </a:lnTo>
                <a:lnTo>
                  <a:pt x="5903963" y="4571"/>
                </a:lnTo>
                <a:lnTo>
                  <a:pt x="5908548" y="9143"/>
                </a:lnTo>
                <a:lnTo>
                  <a:pt x="5908548" y="1025651"/>
                </a:lnTo>
                <a:lnTo>
                  <a:pt x="5913120" y="1025651"/>
                </a:lnTo>
                <a:close/>
              </a:path>
              <a:path w="5913120" h="1026160">
                <a:moveTo>
                  <a:pt x="9143" y="9144"/>
                </a:moveTo>
                <a:lnTo>
                  <a:pt x="9143" y="4572"/>
                </a:lnTo>
                <a:lnTo>
                  <a:pt x="4571" y="9144"/>
                </a:lnTo>
                <a:lnTo>
                  <a:pt x="9143" y="9144"/>
                </a:lnTo>
                <a:close/>
              </a:path>
              <a:path w="5913120" h="1026160">
                <a:moveTo>
                  <a:pt x="9143" y="1015746"/>
                </a:moveTo>
                <a:lnTo>
                  <a:pt x="9143" y="9144"/>
                </a:lnTo>
                <a:lnTo>
                  <a:pt x="4571" y="9144"/>
                </a:lnTo>
                <a:lnTo>
                  <a:pt x="4571" y="1015746"/>
                </a:lnTo>
                <a:lnTo>
                  <a:pt x="9143" y="1015746"/>
                </a:lnTo>
                <a:close/>
              </a:path>
              <a:path w="5913120" h="1026160">
                <a:moveTo>
                  <a:pt x="5908548" y="1015745"/>
                </a:moveTo>
                <a:lnTo>
                  <a:pt x="4571" y="1015746"/>
                </a:lnTo>
                <a:lnTo>
                  <a:pt x="9143" y="1020317"/>
                </a:lnTo>
                <a:lnTo>
                  <a:pt x="9143" y="1025652"/>
                </a:lnTo>
                <a:lnTo>
                  <a:pt x="5903963" y="1025651"/>
                </a:lnTo>
                <a:lnTo>
                  <a:pt x="5903963" y="1020317"/>
                </a:lnTo>
                <a:lnTo>
                  <a:pt x="5908548" y="1015745"/>
                </a:lnTo>
                <a:close/>
              </a:path>
              <a:path w="5913120" h="1026160">
                <a:moveTo>
                  <a:pt x="9143" y="1025652"/>
                </a:moveTo>
                <a:lnTo>
                  <a:pt x="9143" y="1020317"/>
                </a:lnTo>
                <a:lnTo>
                  <a:pt x="4571" y="1015746"/>
                </a:lnTo>
                <a:lnTo>
                  <a:pt x="4571" y="1025652"/>
                </a:lnTo>
                <a:lnTo>
                  <a:pt x="9143" y="1025652"/>
                </a:lnTo>
                <a:close/>
              </a:path>
              <a:path w="5913120" h="1026160">
                <a:moveTo>
                  <a:pt x="5908548" y="9143"/>
                </a:moveTo>
                <a:lnTo>
                  <a:pt x="5903963" y="4571"/>
                </a:lnTo>
                <a:lnTo>
                  <a:pt x="5903963" y="9143"/>
                </a:lnTo>
                <a:lnTo>
                  <a:pt x="5908548" y="9143"/>
                </a:lnTo>
                <a:close/>
              </a:path>
              <a:path w="5913120" h="1026160">
                <a:moveTo>
                  <a:pt x="5908548" y="1015745"/>
                </a:moveTo>
                <a:lnTo>
                  <a:pt x="5908548" y="9143"/>
                </a:lnTo>
                <a:lnTo>
                  <a:pt x="5903963" y="9143"/>
                </a:lnTo>
                <a:lnTo>
                  <a:pt x="5903963" y="1015745"/>
                </a:lnTo>
                <a:lnTo>
                  <a:pt x="5908548" y="1015745"/>
                </a:lnTo>
                <a:close/>
              </a:path>
              <a:path w="5913120" h="1026160">
                <a:moveTo>
                  <a:pt x="5908548" y="1025651"/>
                </a:moveTo>
                <a:lnTo>
                  <a:pt x="5908548" y="1015745"/>
                </a:lnTo>
                <a:lnTo>
                  <a:pt x="5903963" y="1020317"/>
                </a:lnTo>
                <a:lnTo>
                  <a:pt x="5903963" y="1025651"/>
                </a:lnTo>
                <a:lnTo>
                  <a:pt x="5908548" y="10256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1784823" y="1878104"/>
            <a:ext cx="5225763" cy="2736363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332309" marR="4344">
              <a:lnSpc>
                <a:spcPct val="99700"/>
              </a:lnSpc>
              <a:spcBef>
                <a:spcPts val="90"/>
              </a:spcBef>
            </a:pPr>
            <a:r>
              <a:rPr sz="1539" dirty="0">
                <a:latin typeface="Calibri"/>
                <a:cs typeface="Calibri"/>
              </a:rPr>
              <a:t>A </a:t>
            </a:r>
            <a:r>
              <a:rPr sz="1539" spc="-4" dirty="0">
                <a:latin typeface="Calibri"/>
                <a:cs typeface="Calibri"/>
              </a:rPr>
              <a:t>2D </a:t>
            </a:r>
            <a:r>
              <a:rPr sz="1539" i="1" spc="-9" dirty="0">
                <a:latin typeface="Calibri"/>
                <a:cs typeface="Calibri"/>
              </a:rPr>
              <a:t>homography </a:t>
            </a:r>
            <a:r>
              <a:rPr sz="1539" dirty="0">
                <a:latin typeface="Calibri"/>
                <a:cs typeface="Calibri"/>
              </a:rPr>
              <a:t>is an </a:t>
            </a:r>
            <a:r>
              <a:rPr sz="1539" spc="-4" dirty="0">
                <a:latin typeface="Calibri"/>
                <a:cs typeface="Calibri"/>
              </a:rPr>
              <a:t>invertible </a:t>
            </a:r>
            <a:r>
              <a:rPr sz="1539" dirty="0">
                <a:latin typeface="Calibri"/>
                <a:cs typeface="Calibri"/>
              </a:rPr>
              <a:t>mapping h </a:t>
            </a:r>
            <a:r>
              <a:rPr sz="1539" spc="-9" dirty="0">
                <a:latin typeface="Calibri"/>
                <a:cs typeface="Calibri"/>
              </a:rPr>
              <a:t>from </a:t>
            </a:r>
            <a:r>
              <a:rPr sz="1539" spc="-4" dirty="0">
                <a:latin typeface="Calibri"/>
                <a:cs typeface="Calibri"/>
              </a:rPr>
              <a:t>P</a:t>
            </a:r>
            <a:r>
              <a:rPr sz="1539" spc="-6" baseline="25462" dirty="0">
                <a:latin typeface="Calibri"/>
                <a:cs typeface="Calibri"/>
              </a:rPr>
              <a:t>2 </a:t>
            </a:r>
            <a:r>
              <a:rPr sz="1539" spc="-13" dirty="0">
                <a:latin typeface="Calibri"/>
                <a:cs typeface="Calibri"/>
              </a:rPr>
              <a:t>to </a:t>
            </a:r>
            <a:r>
              <a:rPr sz="1539" spc="-4" dirty="0">
                <a:latin typeface="Calibri"/>
                <a:cs typeface="Calibri"/>
              </a:rPr>
              <a:t>itself  </a:t>
            </a:r>
            <a:r>
              <a:rPr sz="1539" dirty="0">
                <a:latin typeface="Calibri"/>
                <a:cs typeface="Calibri"/>
              </a:rPr>
              <a:t>such </a:t>
            </a:r>
            <a:r>
              <a:rPr sz="1539" spc="-9" dirty="0">
                <a:latin typeface="Calibri"/>
                <a:cs typeface="Calibri"/>
              </a:rPr>
              <a:t>that three points </a:t>
            </a:r>
            <a:r>
              <a:rPr sz="1710" dirty="0">
                <a:latin typeface="Calibri"/>
                <a:cs typeface="Calibri"/>
              </a:rPr>
              <a:t>x</a:t>
            </a:r>
            <a:r>
              <a:rPr sz="1667" baseline="-21367" dirty="0">
                <a:latin typeface="Calibri"/>
                <a:cs typeface="Calibri"/>
              </a:rPr>
              <a:t>1</a:t>
            </a:r>
            <a:r>
              <a:rPr sz="1710" dirty="0">
                <a:latin typeface="Calibri"/>
                <a:cs typeface="Calibri"/>
              </a:rPr>
              <a:t>,x</a:t>
            </a:r>
            <a:r>
              <a:rPr sz="1667" baseline="-21367" dirty="0">
                <a:latin typeface="Calibri"/>
                <a:cs typeface="Calibri"/>
              </a:rPr>
              <a:t>2</a:t>
            </a:r>
            <a:r>
              <a:rPr sz="1710" dirty="0">
                <a:latin typeface="Calibri"/>
                <a:cs typeface="Calibri"/>
              </a:rPr>
              <a:t>,x</a:t>
            </a:r>
            <a:r>
              <a:rPr sz="1667" baseline="-21367" dirty="0">
                <a:latin typeface="Calibri"/>
                <a:cs typeface="Calibri"/>
              </a:rPr>
              <a:t>3 </a:t>
            </a:r>
            <a:r>
              <a:rPr sz="1539" dirty="0">
                <a:latin typeface="Calibri"/>
                <a:cs typeface="Calibri"/>
              </a:rPr>
              <a:t>lie </a:t>
            </a:r>
            <a:r>
              <a:rPr sz="1539" spc="-4" dirty="0">
                <a:latin typeface="Calibri"/>
                <a:cs typeface="Calibri"/>
              </a:rPr>
              <a:t>on the </a:t>
            </a:r>
            <a:r>
              <a:rPr sz="1539" dirty="0">
                <a:latin typeface="Calibri"/>
                <a:cs typeface="Calibri"/>
              </a:rPr>
              <a:t>same line if and only  if </a:t>
            </a:r>
            <a:r>
              <a:rPr sz="1710" i="1" spc="-4" dirty="0">
                <a:latin typeface="Calibri"/>
                <a:cs typeface="Calibri"/>
              </a:rPr>
              <a:t>h</a:t>
            </a:r>
            <a:r>
              <a:rPr sz="1710" spc="-4" dirty="0">
                <a:latin typeface="Calibri"/>
                <a:cs typeface="Calibri"/>
              </a:rPr>
              <a:t>(x</a:t>
            </a:r>
            <a:r>
              <a:rPr sz="1667" spc="-6" baseline="-21367" dirty="0">
                <a:latin typeface="Calibri"/>
                <a:cs typeface="Calibri"/>
              </a:rPr>
              <a:t>1</a:t>
            </a:r>
            <a:r>
              <a:rPr sz="1710" spc="-4" dirty="0">
                <a:latin typeface="Calibri"/>
                <a:cs typeface="Calibri"/>
              </a:rPr>
              <a:t>),</a:t>
            </a:r>
            <a:r>
              <a:rPr sz="1710" i="1" spc="-4" dirty="0">
                <a:latin typeface="Calibri"/>
                <a:cs typeface="Calibri"/>
              </a:rPr>
              <a:t>h</a:t>
            </a:r>
            <a:r>
              <a:rPr sz="1710" spc="-4" dirty="0">
                <a:latin typeface="Calibri"/>
                <a:cs typeface="Calibri"/>
              </a:rPr>
              <a:t>(x</a:t>
            </a:r>
            <a:r>
              <a:rPr sz="1667" spc="-6" baseline="-21367" dirty="0">
                <a:latin typeface="Calibri"/>
                <a:cs typeface="Calibri"/>
              </a:rPr>
              <a:t>2</a:t>
            </a:r>
            <a:r>
              <a:rPr sz="1710" spc="-4" dirty="0">
                <a:latin typeface="Calibri"/>
                <a:cs typeface="Calibri"/>
              </a:rPr>
              <a:t>),</a:t>
            </a:r>
            <a:r>
              <a:rPr sz="1710" i="1" spc="-4" dirty="0">
                <a:latin typeface="Calibri"/>
                <a:cs typeface="Calibri"/>
              </a:rPr>
              <a:t>h</a:t>
            </a:r>
            <a:r>
              <a:rPr sz="1710" spc="-4" dirty="0">
                <a:latin typeface="Calibri"/>
                <a:cs typeface="Calibri"/>
              </a:rPr>
              <a:t>(x</a:t>
            </a:r>
            <a:r>
              <a:rPr sz="1667" spc="-6" baseline="-21367" dirty="0">
                <a:latin typeface="Calibri"/>
                <a:cs typeface="Calibri"/>
              </a:rPr>
              <a:t>3</a:t>
            </a:r>
            <a:r>
              <a:rPr sz="1710" spc="-4" dirty="0">
                <a:latin typeface="Calibri"/>
                <a:cs typeface="Calibri"/>
              </a:rPr>
              <a:t>)</a:t>
            </a:r>
            <a:r>
              <a:rPr sz="1710" spc="-17" dirty="0">
                <a:latin typeface="Calibri"/>
                <a:cs typeface="Calibri"/>
              </a:rPr>
              <a:t> </a:t>
            </a:r>
            <a:r>
              <a:rPr sz="1539" spc="-4" dirty="0">
                <a:latin typeface="Calibri"/>
                <a:cs typeface="Calibri"/>
              </a:rPr>
              <a:t>do.</a:t>
            </a:r>
            <a:endParaRPr sz="1539">
              <a:latin typeface="Calibri"/>
              <a:cs typeface="Calibri"/>
            </a:endParaRPr>
          </a:p>
          <a:p>
            <a:pPr marL="10860">
              <a:spcBef>
                <a:spcPts val="1586"/>
              </a:spcBef>
            </a:pPr>
            <a:r>
              <a:rPr sz="1539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Theorem:</a:t>
            </a:r>
            <a:endParaRPr sz="1539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1838">
              <a:latin typeface="Times New Roman"/>
              <a:cs typeface="Times New Roman"/>
            </a:endParaRPr>
          </a:p>
          <a:p>
            <a:pPr marL="332309" marR="24977">
              <a:lnSpc>
                <a:spcPct val="99600"/>
              </a:lnSpc>
              <a:spcBef>
                <a:spcPts val="4"/>
              </a:spcBef>
            </a:pPr>
            <a:r>
              <a:rPr sz="1539" dirty="0">
                <a:latin typeface="Calibri"/>
                <a:cs typeface="Calibri"/>
              </a:rPr>
              <a:t>A mapping </a:t>
            </a:r>
            <a:r>
              <a:rPr sz="1539" i="1" spc="-4" dirty="0">
                <a:latin typeface="Calibri"/>
                <a:cs typeface="Calibri"/>
              </a:rPr>
              <a:t>h</a:t>
            </a:r>
            <a:r>
              <a:rPr sz="1539" spc="-4" dirty="0">
                <a:latin typeface="Calibri"/>
                <a:cs typeface="Calibri"/>
              </a:rPr>
              <a:t>: </a:t>
            </a:r>
            <a:r>
              <a:rPr sz="1710" dirty="0">
                <a:latin typeface="Calibri"/>
                <a:cs typeface="Calibri"/>
              </a:rPr>
              <a:t>P</a:t>
            </a:r>
            <a:r>
              <a:rPr sz="1667" baseline="25641" dirty="0">
                <a:latin typeface="Calibri"/>
                <a:cs typeface="Calibri"/>
              </a:rPr>
              <a:t>2</a:t>
            </a:r>
            <a:r>
              <a:rPr sz="1710" dirty="0">
                <a:latin typeface="Symbol"/>
                <a:cs typeface="Symbol"/>
              </a:rPr>
              <a:t></a:t>
            </a:r>
            <a:r>
              <a:rPr sz="1710" dirty="0">
                <a:latin typeface="Calibri"/>
                <a:cs typeface="Calibri"/>
              </a:rPr>
              <a:t>P</a:t>
            </a:r>
            <a:r>
              <a:rPr sz="1667" baseline="25641" dirty="0">
                <a:latin typeface="Calibri"/>
                <a:cs typeface="Calibri"/>
              </a:rPr>
              <a:t>2 </a:t>
            </a:r>
            <a:r>
              <a:rPr sz="1539" dirty="0">
                <a:latin typeface="Calibri"/>
                <a:cs typeface="Calibri"/>
              </a:rPr>
              <a:t>is a </a:t>
            </a:r>
            <a:r>
              <a:rPr sz="1539" spc="-9" dirty="0">
                <a:latin typeface="Calibri"/>
                <a:cs typeface="Calibri"/>
              </a:rPr>
              <a:t>homography </a:t>
            </a:r>
            <a:r>
              <a:rPr sz="1539" dirty="0">
                <a:latin typeface="Calibri"/>
                <a:cs typeface="Calibri"/>
              </a:rPr>
              <a:t>if and only if </a:t>
            </a:r>
            <a:r>
              <a:rPr sz="1539" spc="-9" dirty="0">
                <a:latin typeface="Calibri"/>
                <a:cs typeface="Calibri"/>
              </a:rPr>
              <a:t>there  </a:t>
            </a:r>
            <a:r>
              <a:rPr sz="1539" spc="-13" dirty="0">
                <a:latin typeface="Calibri"/>
                <a:cs typeface="Calibri"/>
              </a:rPr>
              <a:t>exist </a:t>
            </a:r>
            <a:r>
              <a:rPr sz="1539" dirty="0">
                <a:latin typeface="Calibri"/>
                <a:cs typeface="Calibri"/>
              </a:rPr>
              <a:t>a </a:t>
            </a:r>
            <a:r>
              <a:rPr sz="1539" spc="-4" dirty="0">
                <a:latin typeface="Calibri"/>
                <a:cs typeface="Calibri"/>
              </a:rPr>
              <a:t>non‐singular </a:t>
            </a:r>
            <a:r>
              <a:rPr sz="1539" dirty="0">
                <a:latin typeface="Calibri"/>
                <a:cs typeface="Calibri"/>
              </a:rPr>
              <a:t>3x3 </a:t>
            </a:r>
            <a:r>
              <a:rPr sz="1539" spc="-4" dirty="0">
                <a:latin typeface="Calibri"/>
                <a:cs typeface="Calibri"/>
              </a:rPr>
              <a:t>matrix </a:t>
            </a:r>
            <a:r>
              <a:rPr sz="1710" b="1" spc="-4" dirty="0">
                <a:latin typeface="Calibri"/>
                <a:cs typeface="Calibri"/>
              </a:rPr>
              <a:t>H </a:t>
            </a:r>
            <a:r>
              <a:rPr sz="1539" dirty="0">
                <a:latin typeface="Calibri"/>
                <a:cs typeface="Calibri"/>
              </a:rPr>
              <a:t>such </a:t>
            </a:r>
            <a:r>
              <a:rPr sz="1539" spc="-9" dirty="0">
                <a:latin typeface="Calibri"/>
                <a:cs typeface="Calibri"/>
              </a:rPr>
              <a:t>that </a:t>
            </a:r>
            <a:r>
              <a:rPr sz="1539" spc="-13" dirty="0">
                <a:latin typeface="Calibri"/>
                <a:cs typeface="Calibri"/>
              </a:rPr>
              <a:t>for any </a:t>
            </a:r>
            <a:r>
              <a:rPr sz="1539" spc="-4" dirty="0">
                <a:latin typeface="Calibri"/>
                <a:cs typeface="Calibri"/>
              </a:rPr>
              <a:t>point </a:t>
            </a:r>
            <a:r>
              <a:rPr sz="1539" dirty="0">
                <a:latin typeface="Calibri"/>
                <a:cs typeface="Calibri"/>
              </a:rPr>
              <a:t>in </a:t>
            </a:r>
            <a:r>
              <a:rPr sz="1710" spc="-4" dirty="0">
                <a:latin typeface="Calibri"/>
                <a:cs typeface="Calibri"/>
              </a:rPr>
              <a:t>P</a:t>
            </a:r>
            <a:r>
              <a:rPr sz="1539" spc="-6" baseline="25462" dirty="0">
                <a:latin typeface="Calibri"/>
                <a:cs typeface="Calibri"/>
              </a:rPr>
              <a:t>2  </a:t>
            </a:r>
            <a:r>
              <a:rPr sz="1539" spc="-9" dirty="0">
                <a:latin typeface="Calibri"/>
                <a:cs typeface="Calibri"/>
              </a:rPr>
              <a:t>represented by </a:t>
            </a:r>
            <a:r>
              <a:rPr sz="1539" dirty="0">
                <a:latin typeface="Calibri"/>
                <a:cs typeface="Calibri"/>
              </a:rPr>
              <a:t>a </a:t>
            </a:r>
            <a:r>
              <a:rPr sz="1539" spc="-9" dirty="0">
                <a:latin typeface="Calibri"/>
                <a:cs typeface="Calibri"/>
              </a:rPr>
              <a:t>vector </a:t>
            </a:r>
            <a:r>
              <a:rPr sz="1710" spc="-4" dirty="0">
                <a:latin typeface="Calibri"/>
                <a:cs typeface="Calibri"/>
              </a:rPr>
              <a:t>x </a:t>
            </a:r>
            <a:r>
              <a:rPr sz="1539" dirty="0">
                <a:latin typeface="Calibri"/>
                <a:cs typeface="Calibri"/>
              </a:rPr>
              <a:t>it is true </a:t>
            </a:r>
            <a:r>
              <a:rPr sz="1539" spc="-9" dirty="0">
                <a:latin typeface="Calibri"/>
                <a:cs typeface="Calibri"/>
              </a:rPr>
              <a:t>that</a:t>
            </a:r>
            <a:r>
              <a:rPr sz="1539" spc="4" dirty="0">
                <a:latin typeface="Calibri"/>
                <a:cs typeface="Calibri"/>
              </a:rPr>
              <a:t> </a:t>
            </a:r>
            <a:r>
              <a:rPr sz="1710" i="1" spc="-4" dirty="0">
                <a:latin typeface="Calibri"/>
                <a:cs typeface="Calibri"/>
              </a:rPr>
              <a:t>h</a:t>
            </a:r>
            <a:r>
              <a:rPr sz="1710" spc="-4" dirty="0">
                <a:latin typeface="Calibri"/>
                <a:cs typeface="Calibri"/>
              </a:rPr>
              <a:t>(x)=</a:t>
            </a:r>
            <a:r>
              <a:rPr sz="1710" b="1" spc="-4" dirty="0">
                <a:latin typeface="Calibri"/>
                <a:cs typeface="Calibri"/>
              </a:rPr>
              <a:t>H</a:t>
            </a:r>
            <a:r>
              <a:rPr sz="1710" spc="-4" dirty="0">
                <a:latin typeface="Calibri"/>
                <a:cs typeface="Calibri"/>
              </a:rPr>
              <a:t>x</a:t>
            </a:r>
            <a:endParaRPr sz="1710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368">
              <a:latin typeface="Times New Roman"/>
              <a:cs typeface="Times New Roman"/>
            </a:endParaRPr>
          </a:p>
          <a:p>
            <a:pPr marL="10860">
              <a:spcBef>
                <a:spcPts val="4"/>
              </a:spcBef>
            </a:pPr>
            <a:r>
              <a:rPr sz="1539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Definition:</a:t>
            </a:r>
            <a:r>
              <a:rPr sz="1539" spc="13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Homography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7001" y="5221256"/>
            <a:ext cx="444711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  <a:tabLst>
                <a:tab pos="346970" algn="l"/>
              </a:tabLst>
            </a:pPr>
            <a:r>
              <a:rPr sz="1753" spc="9" dirty="0">
                <a:latin typeface="Symbol"/>
                <a:cs typeface="Symbol"/>
              </a:rPr>
              <a:t>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1753" spc="9" dirty="0">
                <a:latin typeface="Symbol"/>
                <a:cs typeface="Symbol"/>
              </a:rPr>
              <a:t>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4466" y="5292941"/>
            <a:ext cx="108599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753" spc="9" dirty="0">
                <a:latin typeface="Symbol"/>
                <a:cs typeface="Symbol"/>
              </a:rPr>
              <a:t>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64466" y="5076623"/>
            <a:ext cx="108599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753" spc="9" dirty="0">
                <a:latin typeface="Symbol"/>
                <a:cs typeface="Symbol"/>
              </a:rPr>
              <a:t>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4529" y="5292941"/>
            <a:ext cx="108599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753" spc="9" dirty="0">
                <a:latin typeface="Symbol"/>
                <a:cs typeface="Symbol"/>
              </a:rPr>
              <a:t>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4529" y="5076623"/>
            <a:ext cx="108599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753" spc="9" dirty="0">
                <a:latin typeface="Symbol"/>
                <a:cs typeface="Symbol"/>
              </a:rPr>
              <a:t>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0161" y="5221301"/>
            <a:ext cx="493038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  <a:tabLst>
                <a:tab pos="394753" algn="l"/>
              </a:tabLst>
            </a:pPr>
            <a:r>
              <a:rPr sz="1753" spc="9" dirty="0">
                <a:latin typeface="Symbol"/>
                <a:cs typeface="Symbol"/>
              </a:rPr>
              <a:t>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1753" spc="9" dirty="0">
                <a:latin typeface="Symbol"/>
                <a:cs typeface="Symbol"/>
              </a:rPr>
              <a:t>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0161" y="5365980"/>
            <a:ext cx="2541750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  <a:tabLst>
                <a:tab pos="394753" algn="l"/>
                <a:tab pos="715115" algn="l"/>
                <a:tab pos="2015030" algn="l"/>
                <a:tab pos="2443448" algn="l"/>
              </a:tabLst>
            </a:pPr>
            <a:r>
              <a:rPr sz="1753" spc="9" dirty="0">
                <a:latin typeface="Symbol"/>
                <a:cs typeface="Symbol"/>
              </a:rPr>
              <a:t>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1753" spc="9" dirty="0">
                <a:latin typeface="Symbol"/>
                <a:cs typeface="Symbol"/>
              </a:rPr>
              <a:t>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1753" spc="9" dirty="0">
                <a:latin typeface="Symbol"/>
                <a:cs typeface="Symbol"/>
              </a:rPr>
              <a:t>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1753" spc="51" dirty="0">
                <a:latin typeface="Symbol"/>
                <a:cs typeface="Symbol"/>
              </a:rPr>
              <a:t></a:t>
            </a:r>
            <a:r>
              <a:rPr sz="1753" spc="9" dirty="0">
                <a:latin typeface="Symbol"/>
                <a:cs typeface="Symbol"/>
              </a:rPr>
              <a:t></a:t>
            </a:r>
            <a:r>
              <a:rPr sz="1753" dirty="0">
                <a:latin typeface="Times New Roman"/>
                <a:cs typeface="Times New Roman"/>
              </a:rPr>
              <a:t>	</a:t>
            </a:r>
            <a:r>
              <a:rPr sz="1753" spc="9" dirty="0">
                <a:latin typeface="Symbol"/>
                <a:cs typeface="Symbol"/>
              </a:rPr>
              <a:t>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7001" y="5004938"/>
            <a:ext cx="444711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  <a:tabLst>
                <a:tab pos="237286" algn="l"/>
              </a:tabLst>
            </a:pPr>
            <a:r>
              <a:rPr sz="1753" spc="9" dirty="0">
                <a:latin typeface="Symbol"/>
                <a:cs typeface="Symbol"/>
              </a:rPr>
              <a:t>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1539" spc="6" baseline="-6944" dirty="0">
                <a:latin typeface="Times New Roman"/>
                <a:cs typeface="Times New Roman"/>
              </a:rPr>
              <a:t>2</a:t>
            </a:r>
            <a:r>
              <a:rPr sz="1539" spc="26" baseline="-6944" dirty="0">
                <a:latin typeface="Times New Roman"/>
                <a:cs typeface="Times New Roman"/>
              </a:rPr>
              <a:t> </a:t>
            </a:r>
            <a:r>
              <a:rPr sz="1753" spc="9" dirty="0">
                <a:latin typeface="Symbol"/>
                <a:cs typeface="Symbol"/>
              </a:rPr>
              <a:t>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06783" y="5116507"/>
            <a:ext cx="153667" cy="169926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1026" spc="4" dirty="0">
                <a:latin typeface="Times New Roman"/>
                <a:cs typeface="Times New Roman"/>
              </a:rPr>
              <a:t>23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2623" y="5116507"/>
            <a:ext cx="153667" cy="169926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0860">
              <a:spcBef>
                <a:spcPts val="94"/>
              </a:spcBef>
            </a:pPr>
            <a:r>
              <a:rPr sz="1026" spc="4" dirty="0">
                <a:latin typeface="Times New Roman"/>
                <a:cs typeface="Times New Roman"/>
              </a:rPr>
              <a:t>21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0161" y="5004983"/>
            <a:ext cx="493038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  <a:tabLst>
                <a:tab pos="285612" algn="l"/>
              </a:tabLst>
            </a:pPr>
            <a:r>
              <a:rPr sz="1753" spc="9" dirty="0">
                <a:latin typeface="Symbol"/>
                <a:cs typeface="Symbol"/>
              </a:rPr>
              <a:t>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1539" spc="6" baseline="-6944" dirty="0">
                <a:latin typeface="Times New Roman"/>
                <a:cs typeface="Times New Roman"/>
              </a:rPr>
              <a:t>2</a:t>
            </a:r>
            <a:r>
              <a:rPr sz="1539" spc="26" baseline="-6944" dirty="0">
                <a:latin typeface="Times New Roman"/>
                <a:cs typeface="Times New Roman"/>
              </a:rPr>
              <a:t> </a:t>
            </a:r>
            <a:r>
              <a:rPr sz="1753" spc="9" dirty="0">
                <a:latin typeface="Symbol"/>
                <a:cs typeface="Symbol"/>
              </a:rPr>
              <a:t>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4466" y="4788621"/>
            <a:ext cx="537563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  <a:tabLst>
                <a:tab pos="439278" algn="l"/>
              </a:tabLst>
            </a:pPr>
            <a:r>
              <a:rPr sz="2629" spc="76" baseline="-17615" dirty="0">
                <a:latin typeface="Symbol"/>
                <a:cs typeface="Symbol"/>
              </a:rPr>
              <a:t></a:t>
            </a:r>
            <a:r>
              <a:rPr sz="1753" spc="9" dirty="0">
                <a:latin typeface="Symbol"/>
                <a:cs typeface="Symbol"/>
              </a:rPr>
              <a:t></a:t>
            </a:r>
            <a:r>
              <a:rPr sz="1753" spc="-141" dirty="0">
                <a:latin typeface="Times New Roman"/>
                <a:cs typeface="Times New Roman"/>
              </a:rPr>
              <a:t> </a:t>
            </a:r>
            <a:r>
              <a:rPr sz="2629" i="1" spc="13" baseline="-44715" dirty="0">
                <a:latin typeface="Times New Roman"/>
                <a:cs typeface="Times New Roman"/>
              </a:rPr>
              <a:t>x</a:t>
            </a:r>
            <a:r>
              <a:rPr sz="2629" i="1" baseline="-44715" dirty="0">
                <a:latin typeface="Times New Roman"/>
                <a:cs typeface="Times New Roman"/>
              </a:rPr>
              <a:t>	</a:t>
            </a:r>
            <a:r>
              <a:rPr sz="1753" spc="9" dirty="0">
                <a:latin typeface="Symbol"/>
                <a:cs typeface="Symbol"/>
              </a:rPr>
              <a:t></a:t>
            </a:r>
            <a:endParaRPr sz="1753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3218" y="5304592"/>
            <a:ext cx="604351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  <a:tabLst>
                <a:tab pos="492491" algn="l"/>
              </a:tabLst>
            </a:pPr>
            <a:r>
              <a:rPr sz="1753" i="1" spc="9" dirty="0">
                <a:latin typeface="Times New Roman"/>
                <a:cs typeface="Times New Roman"/>
              </a:rPr>
              <a:t>h	x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8410" y="5304592"/>
            <a:ext cx="134662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753" i="1" spc="9" dirty="0">
                <a:latin typeface="Times New Roman"/>
                <a:cs typeface="Times New Roman"/>
              </a:rPr>
              <a:t>h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01254" y="4966408"/>
            <a:ext cx="134662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753" i="1" spc="9" dirty="0">
                <a:latin typeface="Times New Roman"/>
                <a:cs typeface="Times New Roman"/>
              </a:rPr>
              <a:t>h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35131" y="4684318"/>
            <a:ext cx="2266452" cy="967430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06701">
              <a:spcBef>
                <a:spcPts val="107"/>
              </a:spcBef>
              <a:tabLst>
                <a:tab pos="1483988" algn="l"/>
              </a:tabLst>
            </a:pPr>
            <a:r>
              <a:rPr sz="2629" i="1" spc="-76" baseline="13550" dirty="0">
                <a:latin typeface="Times New Roman"/>
                <a:cs typeface="Times New Roman"/>
              </a:rPr>
              <a:t>h</a:t>
            </a:r>
            <a:r>
              <a:rPr sz="1026" spc="-51" dirty="0">
                <a:latin typeface="Times New Roman"/>
                <a:cs typeface="Times New Roman"/>
              </a:rPr>
              <a:t>12	</a:t>
            </a:r>
            <a:r>
              <a:rPr sz="2629" i="1" spc="-76" baseline="13550" dirty="0">
                <a:latin typeface="Times New Roman"/>
                <a:cs typeface="Times New Roman"/>
              </a:rPr>
              <a:t>h</a:t>
            </a:r>
            <a:r>
              <a:rPr sz="1026" spc="-51" dirty="0">
                <a:latin typeface="Times New Roman"/>
                <a:cs typeface="Times New Roman"/>
              </a:rPr>
              <a:t>13 </a:t>
            </a:r>
            <a:r>
              <a:rPr sz="2629" spc="44" baseline="9485" dirty="0">
                <a:latin typeface="Symbol"/>
                <a:cs typeface="Symbol"/>
              </a:rPr>
              <a:t></a:t>
            </a:r>
            <a:r>
              <a:rPr sz="2629" spc="44" baseline="9485" dirty="0">
                <a:latin typeface="Times New Roman"/>
                <a:cs typeface="Times New Roman"/>
              </a:rPr>
              <a:t> </a:t>
            </a:r>
            <a:r>
              <a:rPr sz="2629" i="1" spc="-70" baseline="13550" dirty="0">
                <a:latin typeface="Times New Roman"/>
                <a:cs typeface="Times New Roman"/>
              </a:rPr>
              <a:t>x</a:t>
            </a:r>
            <a:r>
              <a:rPr sz="1026" spc="-47" dirty="0">
                <a:latin typeface="Times New Roman"/>
                <a:cs typeface="Times New Roman"/>
              </a:rPr>
              <a:t>1</a:t>
            </a:r>
            <a:r>
              <a:rPr sz="1026" spc="21" dirty="0">
                <a:latin typeface="Times New Roman"/>
                <a:cs typeface="Times New Roman"/>
              </a:rPr>
              <a:t> </a:t>
            </a:r>
            <a:r>
              <a:rPr sz="2629" spc="13" baseline="9485" dirty="0">
                <a:latin typeface="Symbol"/>
                <a:cs typeface="Symbol"/>
              </a:rPr>
              <a:t></a:t>
            </a:r>
            <a:endParaRPr sz="2629" baseline="9485">
              <a:latin typeface="Symbol"/>
              <a:cs typeface="Symbol"/>
            </a:endParaRPr>
          </a:p>
          <a:p>
            <a:pPr marL="76018" algn="ctr">
              <a:spcBef>
                <a:spcPts val="1287"/>
              </a:spcBef>
            </a:pPr>
            <a:r>
              <a:rPr sz="1026" spc="4" dirty="0">
                <a:latin typeface="Times New Roman"/>
                <a:cs typeface="Times New Roman"/>
              </a:rPr>
              <a:t>22</a:t>
            </a:r>
            <a:endParaRPr sz="1026">
              <a:latin typeface="Times New Roman"/>
              <a:cs typeface="Times New Roman"/>
            </a:endParaRPr>
          </a:p>
          <a:p>
            <a:pPr marL="10860">
              <a:spcBef>
                <a:spcPts val="710"/>
              </a:spcBef>
              <a:tabLst>
                <a:tab pos="635840" algn="l"/>
                <a:tab pos="1001814" algn="l"/>
                <a:tab pos="1580097" algn="l"/>
                <a:tab pos="2059012" algn="l"/>
              </a:tabLst>
            </a:pPr>
            <a:r>
              <a:rPr sz="1026" spc="4" dirty="0">
                <a:latin typeface="Times New Roman"/>
                <a:cs typeface="Times New Roman"/>
              </a:rPr>
              <a:t>3	31	</a:t>
            </a:r>
            <a:r>
              <a:rPr sz="2629" i="1" spc="-38" baseline="13550" dirty="0">
                <a:latin typeface="Times New Roman"/>
                <a:cs typeface="Times New Roman"/>
              </a:rPr>
              <a:t>h</a:t>
            </a:r>
            <a:r>
              <a:rPr sz="1026" spc="-26" dirty="0">
                <a:latin typeface="Times New Roman"/>
                <a:cs typeface="Times New Roman"/>
              </a:rPr>
              <a:t>32	</a:t>
            </a:r>
            <a:r>
              <a:rPr sz="1026" spc="4" dirty="0">
                <a:latin typeface="Times New Roman"/>
                <a:cs typeface="Times New Roman"/>
              </a:rPr>
              <a:t>33	3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4530" y="4684318"/>
            <a:ext cx="344257" cy="283397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2629" spc="167" baseline="9485" dirty="0">
                <a:latin typeface="Symbol"/>
                <a:cs typeface="Symbol"/>
              </a:rPr>
              <a:t></a:t>
            </a:r>
            <a:r>
              <a:rPr sz="2629" i="1" spc="-243" baseline="13550" dirty="0">
                <a:latin typeface="Times New Roman"/>
                <a:cs typeface="Times New Roman"/>
              </a:rPr>
              <a:t>h</a:t>
            </a:r>
            <a:r>
              <a:rPr sz="1026" spc="4" dirty="0">
                <a:latin typeface="Times New Roman"/>
                <a:cs typeface="Times New Roman"/>
              </a:rPr>
              <a:t>11</a:t>
            </a:r>
            <a:endParaRPr sz="1026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8586" y="5304569"/>
            <a:ext cx="169414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753" i="1" spc="60" dirty="0">
                <a:latin typeface="Times New Roman"/>
                <a:cs typeface="Times New Roman"/>
              </a:rPr>
              <a:t>x</a:t>
            </a:r>
            <a:r>
              <a:rPr sz="1753" dirty="0">
                <a:latin typeface="Times New Roman"/>
                <a:cs typeface="Times New Roman"/>
              </a:rPr>
              <a:t>'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0161" y="4788667"/>
            <a:ext cx="1398750" cy="475372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lnSpc>
                <a:spcPts val="1753"/>
              </a:lnSpc>
              <a:spcBef>
                <a:spcPts val="107"/>
              </a:spcBef>
              <a:tabLst>
                <a:tab pos="394753" algn="l"/>
                <a:tab pos="715115" algn="l"/>
              </a:tabLst>
            </a:pPr>
            <a:r>
              <a:rPr sz="1753" spc="9" dirty="0">
                <a:latin typeface="Symbol"/>
                <a:cs typeface="Symbol"/>
              </a:rPr>
              <a:t>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1753" spc="9" dirty="0">
                <a:latin typeface="Symbol"/>
                <a:cs typeface="Symbol"/>
              </a:rPr>
              <a:t></a:t>
            </a:r>
            <a:r>
              <a:rPr sz="1753" spc="9" dirty="0">
                <a:latin typeface="Times New Roman"/>
                <a:cs typeface="Times New Roman"/>
              </a:rPr>
              <a:t>	</a:t>
            </a:r>
            <a:r>
              <a:rPr sz="2629" spc="13" baseline="-17615" dirty="0">
                <a:latin typeface="Symbol"/>
                <a:cs typeface="Symbol"/>
              </a:rPr>
              <a:t></a:t>
            </a:r>
            <a:endParaRPr sz="2629" baseline="-17615">
              <a:latin typeface="Symbol"/>
              <a:cs typeface="Symbol"/>
            </a:endParaRPr>
          </a:p>
          <a:p>
            <a:pPr marL="135204">
              <a:lnSpc>
                <a:spcPts val="1753"/>
              </a:lnSpc>
              <a:tabLst>
                <a:tab pos="533758" algn="l"/>
                <a:tab pos="807423" algn="l"/>
                <a:tab pos="1274394" algn="l"/>
              </a:tabLst>
            </a:pPr>
            <a:r>
              <a:rPr sz="1753" i="1" spc="56" dirty="0">
                <a:latin typeface="Times New Roman"/>
                <a:cs typeface="Times New Roman"/>
              </a:rPr>
              <a:t>x</a:t>
            </a:r>
            <a:r>
              <a:rPr sz="1753" dirty="0">
                <a:latin typeface="Times New Roman"/>
                <a:cs typeface="Times New Roman"/>
              </a:rPr>
              <a:t>'	</a:t>
            </a:r>
            <a:r>
              <a:rPr sz="1753" spc="13" dirty="0">
                <a:latin typeface="Symbol"/>
                <a:cs typeface="Symbol"/>
              </a:rPr>
              <a:t></a:t>
            </a:r>
            <a:r>
              <a:rPr sz="1753" dirty="0">
                <a:latin typeface="Times New Roman"/>
                <a:cs typeface="Times New Roman"/>
              </a:rPr>
              <a:t>	</a:t>
            </a:r>
            <a:r>
              <a:rPr sz="1753" i="1" spc="9" dirty="0">
                <a:latin typeface="Times New Roman"/>
                <a:cs typeface="Times New Roman"/>
              </a:rPr>
              <a:t>h</a:t>
            </a:r>
            <a:r>
              <a:rPr sz="1753" i="1" dirty="0">
                <a:latin typeface="Times New Roman"/>
                <a:cs typeface="Times New Roman"/>
              </a:rPr>
              <a:t>	</a:t>
            </a:r>
            <a:r>
              <a:rPr sz="1753" i="1" spc="9" dirty="0">
                <a:latin typeface="Times New Roman"/>
                <a:cs typeface="Times New Roman"/>
              </a:rPr>
              <a:t>h</a:t>
            </a:r>
            <a:endParaRPr sz="1753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60161" y="4627548"/>
            <a:ext cx="493038" cy="283461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2629" spc="13" baseline="-4065" dirty="0">
                <a:latin typeface="Symbol"/>
                <a:cs typeface="Symbol"/>
              </a:rPr>
              <a:t></a:t>
            </a:r>
            <a:r>
              <a:rPr sz="2629" spc="13" baseline="-4065" dirty="0">
                <a:latin typeface="Times New Roman"/>
                <a:cs typeface="Times New Roman"/>
              </a:rPr>
              <a:t> </a:t>
            </a:r>
            <a:r>
              <a:rPr sz="1753" i="1" spc="-9" dirty="0">
                <a:latin typeface="Times New Roman"/>
                <a:cs typeface="Times New Roman"/>
              </a:rPr>
              <a:t>x</a:t>
            </a:r>
            <a:r>
              <a:rPr sz="1753" spc="-9" dirty="0">
                <a:latin typeface="Times New Roman"/>
                <a:cs typeface="Times New Roman"/>
              </a:rPr>
              <a:t>'</a:t>
            </a:r>
            <a:r>
              <a:rPr sz="1539" spc="-13" baseline="-23148" dirty="0">
                <a:latin typeface="Times New Roman"/>
                <a:cs typeface="Times New Roman"/>
              </a:rPr>
              <a:t>1</a:t>
            </a:r>
            <a:r>
              <a:rPr sz="1539" spc="-32" baseline="-23148" dirty="0">
                <a:latin typeface="Times New Roman"/>
                <a:cs typeface="Times New Roman"/>
              </a:rPr>
              <a:t> </a:t>
            </a:r>
            <a:r>
              <a:rPr sz="2629" spc="13" baseline="-4065" dirty="0">
                <a:latin typeface="Symbol"/>
                <a:cs typeface="Symbol"/>
              </a:rPr>
              <a:t></a:t>
            </a:r>
            <a:endParaRPr sz="2629" baseline="-4065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88086" y="5024638"/>
            <a:ext cx="192762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latin typeface="Calibri"/>
                <a:cs typeface="Calibri"/>
              </a:rPr>
              <a:t>or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96315" y="5001082"/>
            <a:ext cx="713493" cy="622207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753" spc="68" dirty="0">
                <a:latin typeface="Times New Roman"/>
                <a:cs typeface="Times New Roman"/>
              </a:rPr>
              <a:t>x'= </a:t>
            </a:r>
            <a:r>
              <a:rPr sz="1753" b="1" spc="17" dirty="0">
                <a:latin typeface="Times New Roman"/>
                <a:cs typeface="Times New Roman"/>
              </a:rPr>
              <a:t>H</a:t>
            </a:r>
            <a:r>
              <a:rPr sz="1753" b="1" spc="-239" dirty="0">
                <a:latin typeface="Times New Roman"/>
                <a:cs typeface="Times New Roman"/>
              </a:rPr>
              <a:t> </a:t>
            </a:r>
            <a:r>
              <a:rPr sz="1753" spc="9" dirty="0">
                <a:latin typeface="Times New Roman"/>
                <a:cs typeface="Times New Roman"/>
              </a:rPr>
              <a:t>x</a:t>
            </a:r>
            <a:endParaRPr sz="1753">
              <a:latin typeface="Times New Roman"/>
              <a:cs typeface="Times New Roman"/>
            </a:endParaRPr>
          </a:p>
          <a:p>
            <a:pPr marL="50498">
              <a:spcBef>
                <a:spcPts val="1030"/>
              </a:spcBef>
            </a:pPr>
            <a:r>
              <a:rPr sz="1368" spc="-4" dirty="0">
                <a:latin typeface="Calibri"/>
                <a:cs typeface="Calibri"/>
              </a:rPr>
              <a:t>8DOF</a:t>
            </a:r>
            <a:endParaRPr sz="1368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60676" y="5653424"/>
            <a:ext cx="5188297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9" dirty="0">
                <a:latin typeface="Calibri"/>
                <a:cs typeface="Calibri"/>
              </a:rPr>
              <a:t>Homography=projective</a:t>
            </a:r>
            <a:r>
              <a:rPr sz="1539" spc="38" dirty="0">
                <a:latin typeface="Calibri"/>
                <a:cs typeface="Calibri"/>
              </a:rPr>
              <a:t> </a:t>
            </a:r>
            <a:r>
              <a:rPr sz="1539" spc="-9" dirty="0">
                <a:latin typeface="Calibri"/>
                <a:cs typeface="Calibri"/>
              </a:rPr>
              <a:t>transformation=projectivity=collineation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50468" y="1385935"/>
            <a:ext cx="1182095" cy="537563"/>
          </a:xfrm>
          <a:custGeom>
            <a:avLst/>
            <a:gdLst/>
            <a:ahLst/>
            <a:cxnLst/>
            <a:rect l="l" t="t" r="r" b="b"/>
            <a:pathLst>
              <a:path w="1382395" h="628650">
                <a:moveTo>
                  <a:pt x="1382268" y="628650"/>
                </a:moveTo>
                <a:lnTo>
                  <a:pt x="1382268" y="0"/>
                </a:lnTo>
                <a:lnTo>
                  <a:pt x="0" y="0"/>
                </a:lnTo>
                <a:lnTo>
                  <a:pt x="0" y="628650"/>
                </a:lnTo>
                <a:lnTo>
                  <a:pt x="9143" y="628650"/>
                </a:lnTo>
                <a:lnTo>
                  <a:pt x="9143" y="19050"/>
                </a:lnTo>
                <a:lnTo>
                  <a:pt x="19050" y="9906"/>
                </a:lnTo>
                <a:lnTo>
                  <a:pt x="19050" y="19050"/>
                </a:lnTo>
                <a:lnTo>
                  <a:pt x="1363217" y="19050"/>
                </a:lnTo>
                <a:lnTo>
                  <a:pt x="1363217" y="9906"/>
                </a:lnTo>
                <a:lnTo>
                  <a:pt x="1373124" y="19050"/>
                </a:lnTo>
                <a:lnTo>
                  <a:pt x="1373124" y="628650"/>
                </a:lnTo>
                <a:lnTo>
                  <a:pt x="1382268" y="628650"/>
                </a:lnTo>
                <a:close/>
              </a:path>
              <a:path w="1382395" h="628650">
                <a:moveTo>
                  <a:pt x="19050" y="19050"/>
                </a:moveTo>
                <a:lnTo>
                  <a:pt x="19050" y="9906"/>
                </a:lnTo>
                <a:lnTo>
                  <a:pt x="9143" y="19050"/>
                </a:lnTo>
                <a:lnTo>
                  <a:pt x="19050" y="19050"/>
                </a:lnTo>
                <a:close/>
              </a:path>
              <a:path w="1382395" h="628650">
                <a:moveTo>
                  <a:pt x="19050" y="609600"/>
                </a:moveTo>
                <a:lnTo>
                  <a:pt x="19050" y="19050"/>
                </a:lnTo>
                <a:lnTo>
                  <a:pt x="9143" y="19050"/>
                </a:lnTo>
                <a:lnTo>
                  <a:pt x="9143" y="609600"/>
                </a:lnTo>
                <a:lnTo>
                  <a:pt x="19050" y="609600"/>
                </a:lnTo>
                <a:close/>
              </a:path>
              <a:path w="1382395" h="628650">
                <a:moveTo>
                  <a:pt x="1373124" y="609600"/>
                </a:moveTo>
                <a:lnTo>
                  <a:pt x="9143" y="609600"/>
                </a:lnTo>
                <a:lnTo>
                  <a:pt x="19050" y="619506"/>
                </a:lnTo>
                <a:lnTo>
                  <a:pt x="19050" y="628650"/>
                </a:lnTo>
                <a:lnTo>
                  <a:pt x="1363217" y="628650"/>
                </a:lnTo>
                <a:lnTo>
                  <a:pt x="1363217" y="619506"/>
                </a:lnTo>
                <a:lnTo>
                  <a:pt x="1373124" y="609600"/>
                </a:lnTo>
                <a:close/>
              </a:path>
              <a:path w="1382395" h="628650">
                <a:moveTo>
                  <a:pt x="19050" y="628650"/>
                </a:moveTo>
                <a:lnTo>
                  <a:pt x="19050" y="619506"/>
                </a:lnTo>
                <a:lnTo>
                  <a:pt x="9143" y="609600"/>
                </a:lnTo>
                <a:lnTo>
                  <a:pt x="9143" y="628650"/>
                </a:lnTo>
                <a:lnTo>
                  <a:pt x="19050" y="628650"/>
                </a:lnTo>
                <a:close/>
              </a:path>
              <a:path w="1382395" h="628650">
                <a:moveTo>
                  <a:pt x="1373124" y="19050"/>
                </a:moveTo>
                <a:lnTo>
                  <a:pt x="1363217" y="9906"/>
                </a:lnTo>
                <a:lnTo>
                  <a:pt x="1363217" y="19050"/>
                </a:lnTo>
                <a:lnTo>
                  <a:pt x="1373124" y="19050"/>
                </a:lnTo>
                <a:close/>
              </a:path>
              <a:path w="1382395" h="628650">
                <a:moveTo>
                  <a:pt x="1373124" y="609600"/>
                </a:moveTo>
                <a:lnTo>
                  <a:pt x="1373124" y="19050"/>
                </a:lnTo>
                <a:lnTo>
                  <a:pt x="1363217" y="19050"/>
                </a:lnTo>
                <a:lnTo>
                  <a:pt x="1363217" y="609600"/>
                </a:lnTo>
                <a:lnTo>
                  <a:pt x="1373124" y="609600"/>
                </a:lnTo>
                <a:close/>
              </a:path>
              <a:path w="1382395" h="628650">
                <a:moveTo>
                  <a:pt x="1373124" y="628650"/>
                </a:moveTo>
                <a:lnTo>
                  <a:pt x="1373124" y="609600"/>
                </a:lnTo>
                <a:lnTo>
                  <a:pt x="1363217" y="619506"/>
                </a:lnTo>
                <a:lnTo>
                  <a:pt x="1363217" y="628650"/>
                </a:lnTo>
                <a:lnTo>
                  <a:pt x="1373124" y="62865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2" name="object 32"/>
          <p:cNvSpPr/>
          <p:nvPr/>
        </p:nvSpPr>
        <p:spPr>
          <a:xfrm>
            <a:off x="6360086" y="1484325"/>
            <a:ext cx="736298" cy="293216"/>
          </a:xfrm>
          <a:custGeom>
            <a:avLst/>
            <a:gdLst/>
            <a:ahLst/>
            <a:cxnLst/>
            <a:rect l="l" t="t" r="r" b="b"/>
            <a:pathLst>
              <a:path w="861059" h="342900">
                <a:moveTo>
                  <a:pt x="861059" y="17525"/>
                </a:moveTo>
                <a:lnTo>
                  <a:pt x="854201" y="0"/>
                </a:lnTo>
                <a:lnTo>
                  <a:pt x="0" y="325373"/>
                </a:lnTo>
                <a:lnTo>
                  <a:pt x="6857" y="342900"/>
                </a:lnTo>
                <a:lnTo>
                  <a:pt x="861059" y="17525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3" name="object 33"/>
          <p:cNvSpPr txBox="1"/>
          <p:nvPr/>
        </p:nvSpPr>
        <p:spPr>
          <a:xfrm>
            <a:off x="7311615" y="1396578"/>
            <a:ext cx="860644" cy="48468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255205">
              <a:spcBef>
                <a:spcPts val="86"/>
              </a:spcBef>
            </a:pPr>
            <a:r>
              <a:rPr sz="1539" dirty="0">
                <a:latin typeface="Calibri"/>
                <a:cs typeface="Calibri"/>
              </a:rPr>
              <a:t>Line  p</a:t>
            </a:r>
            <a:r>
              <a:rPr sz="1539" spc="-21" dirty="0">
                <a:latin typeface="Calibri"/>
                <a:cs typeface="Calibri"/>
              </a:rPr>
              <a:t>r</a:t>
            </a:r>
            <a:r>
              <a:rPr sz="1539" dirty="0">
                <a:latin typeface="Calibri"/>
                <a:cs typeface="Calibri"/>
              </a:rPr>
              <a:t>ese</a:t>
            </a:r>
            <a:r>
              <a:rPr sz="1539" spc="17" dirty="0">
                <a:latin typeface="Calibri"/>
                <a:cs typeface="Calibri"/>
              </a:rPr>
              <a:t>r</a:t>
            </a:r>
            <a:r>
              <a:rPr sz="1539" dirty="0">
                <a:latin typeface="Calibri"/>
                <a:cs typeface="Calibri"/>
              </a:rPr>
              <a:t>ving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17167" y="6004596"/>
            <a:ext cx="116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223"/>
              </a:lnSpc>
            </a:pPr>
            <a:fld id="{81D60167-4931-47E6-BA6A-407CBD079E47}" type="slidenum">
              <a:rPr sz="1026" spc="-4" dirty="0">
                <a:solidFill>
                  <a:srgbClr val="898989"/>
                </a:solidFill>
                <a:latin typeface="Arial"/>
                <a:cs typeface="Arial"/>
              </a:rPr>
              <a:pPr marL="21720">
                <a:lnSpc>
                  <a:spcPts val="1223"/>
                </a:lnSpc>
              </a:pPr>
              <a:t>14</a:t>
            </a:fld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8363" y="686259"/>
            <a:ext cx="2807273" cy="380298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z="2400" spc="-9" dirty="0"/>
              <a:t>General</a:t>
            </a:r>
            <a:r>
              <a:rPr sz="2400" spc="-86" dirty="0"/>
              <a:t> </a:t>
            </a:r>
            <a:r>
              <a:rPr sz="2400" spc="-13" dirty="0"/>
              <a:t>homography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0851" y="1412476"/>
            <a:ext cx="4958068" cy="2949838"/>
          </a:xfrm>
          <a:prstGeom prst="rect">
            <a:avLst/>
          </a:prstGeom>
        </p:spPr>
        <p:txBody>
          <a:bodyPr vert="horz" wrap="square" lIns="0" tIns="67874" rIns="0" bIns="0" rtlCol="0">
            <a:spAutoFit/>
          </a:bodyPr>
          <a:lstStyle/>
          <a:p>
            <a:pPr marL="304074" indent="-293214">
              <a:spcBef>
                <a:spcPts val="534"/>
              </a:spcBef>
              <a:buClr>
                <a:srgbClr val="77908F"/>
              </a:buClr>
              <a:buFont typeface="Arial"/>
              <a:buChar char="•"/>
              <a:tabLst>
                <a:tab pos="303531" algn="l"/>
                <a:tab pos="304617" algn="l"/>
              </a:tabLst>
            </a:pPr>
            <a:r>
              <a:rPr sz="1881" spc="-4" dirty="0">
                <a:latin typeface="Calibri"/>
                <a:cs typeface="Calibri"/>
              </a:rPr>
              <a:t>Note: </a:t>
            </a:r>
            <a:r>
              <a:rPr sz="1881" spc="-9" dirty="0">
                <a:latin typeface="Calibri"/>
                <a:cs typeface="Calibri"/>
              </a:rPr>
              <a:t>homographies are </a:t>
            </a:r>
            <a:r>
              <a:rPr sz="1881" dirty="0">
                <a:latin typeface="Calibri"/>
                <a:cs typeface="Calibri"/>
              </a:rPr>
              <a:t>not </a:t>
            </a:r>
            <a:r>
              <a:rPr sz="1881" spc="-9" dirty="0">
                <a:latin typeface="Calibri"/>
                <a:cs typeface="Calibri"/>
              </a:rPr>
              <a:t>restricted </a:t>
            </a:r>
            <a:r>
              <a:rPr sz="1881" spc="-13" dirty="0">
                <a:latin typeface="Calibri"/>
                <a:cs typeface="Calibri"/>
              </a:rPr>
              <a:t>to</a:t>
            </a:r>
            <a:r>
              <a:rPr sz="1881" spc="-26" dirty="0">
                <a:latin typeface="Calibri"/>
                <a:cs typeface="Calibri"/>
              </a:rPr>
              <a:t> </a:t>
            </a:r>
            <a:r>
              <a:rPr sz="1881" dirty="0">
                <a:latin typeface="Calibri"/>
                <a:cs typeface="Calibri"/>
              </a:rPr>
              <a:t>P</a:t>
            </a:r>
            <a:r>
              <a:rPr sz="1860" baseline="24904" dirty="0">
                <a:latin typeface="Calibri"/>
                <a:cs typeface="Calibri"/>
              </a:rPr>
              <a:t>2</a:t>
            </a:r>
            <a:endParaRPr sz="1860" baseline="24904">
              <a:latin typeface="Calibri"/>
              <a:cs typeface="Calibri"/>
            </a:endParaRPr>
          </a:p>
          <a:p>
            <a:pPr marL="304074" indent="-293214">
              <a:spcBef>
                <a:spcPts val="453"/>
              </a:spcBef>
              <a:buClr>
                <a:srgbClr val="77908F"/>
              </a:buClr>
              <a:buFont typeface="Arial"/>
              <a:buChar char="•"/>
              <a:tabLst>
                <a:tab pos="303531" algn="l"/>
                <a:tab pos="304617" algn="l"/>
              </a:tabLst>
            </a:pPr>
            <a:r>
              <a:rPr sz="1881" spc="-9" dirty="0">
                <a:latin typeface="Calibri"/>
                <a:cs typeface="Calibri"/>
              </a:rPr>
              <a:t>General</a:t>
            </a:r>
            <a:r>
              <a:rPr sz="1881" spc="-26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definition:</a:t>
            </a:r>
            <a:endParaRPr sz="1881">
              <a:latin typeface="Calibri"/>
              <a:cs typeface="Calibri"/>
            </a:endParaRPr>
          </a:p>
          <a:p>
            <a:pPr marL="304074" marR="4344" indent="-543">
              <a:lnSpc>
                <a:spcPts val="2275"/>
              </a:lnSpc>
              <a:spcBef>
                <a:spcPts val="60"/>
              </a:spcBef>
            </a:pPr>
            <a:r>
              <a:rPr sz="1881" dirty="0">
                <a:latin typeface="Calibri"/>
                <a:cs typeface="Calibri"/>
              </a:rPr>
              <a:t>A </a:t>
            </a:r>
            <a:r>
              <a:rPr sz="1881" spc="-13" dirty="0">
                <a:latin typeface="Calibri"/>
                <a:cs typeface="Calibri"/>
              </a:rPr>
              <a:t>homography </a:t>
            </a:r>
            <a:r>
              <a:rPr sz="1881" spc="-4" dirty="0">
                <a:latin typeface="Calibri"/>
                <a:cs typeface="Calibri"/>
              </a:rPr>
              <a:t>is </a:t>
            </a:r>
            <a:r>
              <a:rPr sz="1881" dirty="0">
                <a:latin typeface="Calibri"/>
                <a:cs typeface="Calibri"/>
              </a:rPr>
              <a:t>a </a:t>
            </a:r>
            <a:r>
              <a:rPr sz="1881" spc="-17" dirty="0">
                <a:latin typeface="Calibri"/>
                <a:cs typeface="Calibri"/>
              </a:rPr>
              <a:t>non‐singular, </a:t>
            </a:r>
            <a:r>
              <a:rPr sz="1881" spc="-4" dirty="0">
                <a:latin typeface="Calibri"/>
                <a:cs typeface="Calibri"/>
              </a:rPr>
              <a:t>line </a:t>
            </a:r>
            <a:r>
              <a:rPr sz="1881" dirty="0">
                <a:latin typeface="Calibri"/>
                <a:cs typeface="Calibri"/>
              </a:rPr>
              <a:t>preserving,  </a:t>
            </a:r>
            <a:r>
              <a:rPr sz="1881" spc="-9" dirty="0">
                <a:latin typeface="Calibri"/>
                <a:cs typeface="Calibri"/>
              </a:rPr>
              <a:t>projective </a:t>
            </a:r>
            <a:r>
              <a:rPr sz="1881" spc="-4" dirty="0">
                <a:latin typeface="Calibri"/>
                <a:cs typeface="Calibri"/>
              </a:rPr>
              <a:t>mapping </a:t>
            </a:r>
            <a:r>
              <a:rPr sz="1881" dirty="0">
                <a:latin typeface="Calibri"/>
                <a:cs typeface="Calibri"/>
              </a:rPr>
              <a:t>h: P</a:t>
            </a:r>
            <a:r>
              <a:rPr sz="1860" baseline="24904" dirty="0">
                <a:latin typeface="Calibri"/>
                <a:cs typeface="Calibri"/>
              </a:rPr>
              <a:t>n </a:t>
            </a:r>
            <a:r>
              <a:rPr sz="1881" dirty="0">
                <a:latin typeface="Symbol"/>
                <a:cs typeface="Symbol"/>
              </a:rPr>
              <a:t></a:t>
            </a:r>
            <a:r>
              <a:rPr sz="1881" spc="-201" dirty="0">
                <a:latin typeface="Times New Roman"/>
                <a:cs typeface="Times New Roman"/>
              </a:rPr>
              <a:t> </a:t>
            </a:r>
            <a:r>
              <a:rPr sz="1881" dirty="0">
                <a:latin typeface="Calibri"/>
                <a:cs typeface="Calibri"/>
              </a:rPr>
              <a:t>P</a:t>
            </a:r>
            <a:r>
              <a:rPr sz="1860" baseline="24904" dirty="0">
                <a:latin typeface="Calibri"/>
                <a:cs typeface="Calibri"/>
              </a:rPr>
              <a:t>n</a:t>
            </a:r>
            <a:r>
              <a:rPr sz="1881" dirty="0">
                <a:latin typeface="Calibri"/>
                <a:cs typeface="Calibri"/>
              </a:rPr>
              <a:t>.</a:t>
            </a:r>
            <a:endParaRPr sz="1881">
              <a:latin typeface="Calibri"/>
              <a:cs typeface="Calibri"/>
            </a:endParaRPr>
          </a:p>
          <a:p>
            <a:pPr marL="303531">
              <a:lnSpc>
                <a:spcPts val="2163"/>
              </a:lnSpc>
            </a:pPr>
            <a:r>
              <a:rPr sz="1881" spc="-4" dirty="0">
                <a:latin typeface="Calibri"/>
                <a:cs typeface="Calibri"/>
              </a:rPr>
              <a:t>It is </a:t>
            </a:r>
            <a:r>
              <a:rPr sz="1881" spc="-9" dirty="0">
                <a:latin typeface="Calibri"/>
                <a:cs typeface="Calibri"/>
              </a:rPr>
              <a:t>represented by </a:t>
            </a:r>
            <a:r>
              <a:rPr sz="1881" dirty="0">
                <a:latin typeface="Calibri"/>
                <a:cs typeface="Calibri"/>
              </a:rPr>
              <a:t>a </a:t>
            </a:r>
            <a:r>
              <a:rPr sz="1881" spc="-9" dirty="0">
                <a:latin typeface="Calibri"/>
                <a:cs typeface="Calibri"/>
              </a:rPr>
              <a:t>square </a:t>
            </a:r>
            <a:r>
              <a:rPr sz="1881" spc="-4" dirty="0">
                <a:latin typeface="Calibri"/>
                <a:cs typeface="Calibri"/>
              </a:rPr>
              <a:t>(n </a:t>
            </a:r>
            <a:r>
              <a:rPr sz="1881" dirty="0">
                <a:latin typeface="Calibri"/>
                <a:cs typeface="Calibri"/>
              </a:rPr>
              <a:t>+ </a:t>
            </a:r>
            <a:r>
              <a:rPr sz="1881" spc="-4" dirty="0">
                <a:latin typeface="Calibri"/>
                <a:cs typeface="Calibri"/>
              </a:rPr>
              <a:t>1)‐dim</a:t>
            </a:r>
            <a:r>
              <a:rPr sz="1881" spc="-30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matrix</a:t>
            </a:r>
            <a:endParaRPr sz="1881">
              <a:latin typeface="Calibri"/>
              <a:cs typeface="Calibri"/>
            </a:endParaRPr>
          </a:p>
          <a:p>
            <a:pPr marL="303531"/>
            <a:r>
              <a:rPr sz="1881" spc="-4" dirty="0">
                <a:latin typeface="Calibri"/>
                <a:cs typeface="Calibri"/>
              </a:rPr>
              <a:t>with (n </a:t>
            </a:r>
            <a:r>
              <a:rPr sz="1881" dirty="0">
                <a:latin typeface="Calibri"/>
                <a:cs typeface="Calibri"/>
              </a:rPr>
              <a:t>+ 1)</a:t>
            </a:r>
            <a:r>
              <a:rPr sz="1860" baseline="24904" dirty="0">
                <a:latin typeface="Calibri"/>
                <a:cs typeface="Calibri"/>
              </a:rPr>
              <a:t>2</a:t>
            </a:r>
            <a:r>
              <a:rPr sz="1881" dirty="0">
                <a:latin typeface="Calibri"/>
                <a:cs typeface="Calibri"/>
              </a:rPr>
              <a:t>‐1</a:t>
            </a:r>
            <a:r>
              <a:rPr sz="1881" spc="-26" dirty="0">
                <a:latin typeface="Calibri"/>
                <a:cs typeface="Calibri"/>
              </a:rPr>
              <a:t> </a:t>
            </a:r>
            <a:r>
              <a:rPr sz="1881" dirty="0">
                <a:latin typeface="Calibri"/>
                <a:cs typeface="Calibri"/>
              </a:rPr>
              <a:t>DOF</a:t>
            </a:r>
            <a:endParaRPr sz="1881">
              <a:latin typeface="Calibri"/>
              <a:cs typeface="Calibri"/>
            </a:endParaRPr>
          </a:p>
          <a:p>
            <a:pPr>
              <a:spcBef>
                <a:spcPts val="13"/>
              </a:spcBef>
            </a:pPr>
            <a:endParaRPr sz="2736">
              <a:latin typeface="Times New Roman"/>
              <a:cs typeface="Times New Roman"/>
            </a:endParaRPr>
          </a:p>
          <a:p>
            <a:pPr marL="304074" indent="-293214">
              <a:buClr>
                <a:srgbClr val="77908F"/>
              </a:buClr>
              <a:buFont typeface="Arial"/>
              <a:buChar char="•"/>
              <a:tabLst>
                <a:tab pos="303531" algn="l"/>
                <a:tab pos="304617" algn="l"/>
              </a:tabLst>
            </a:pPr>
            <a:r>
              <a:rPr sz="1881" spc="-4" dirty="0">
                <a:latin typeface="Calibri"/>
                <a:cs typeface="Calibri"/>
              </a:rPr>
              <a:t>Now back </a:t>
            </a:r>
            <a:r>
              <a:rPr sz="1881" spc="-13" dirty="0">
                <a:latin typeface="Calibri"/>
                <a:cs typeface="Calibri"/>
              </a:rPr>
              <a:t>to </a:t>
            </a:r>
            <a:r>
              <a:rPr sz="1881" dirty="0">
                <a:latin typeface="Calibri"/>
                <a:cs typeface="Calibri"/>
              </a:rPr>
              <a:t>the 2D</a:t>
            </a:r>
            <a:r>
              <a:rPr sz="1881" spc="-9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case…</a:t>
            </a:r>
            <a:endParaRPr sz="1881">
              <a:latin typeface="Calibri"/>
              <a:cs typeface="Calibri"/>
            </a:endParaRPr>
          </a:p>
          <a:p>
            <a:pPr marL="304074" indent="-293214">
              <a:spcBef>
                <a:spcPts val="453"/>
              </a:spcBef>
              <a:buClr>
                <a:srgbClr val="77908F"/>
              </a:buClr>
              <a:buFont typeface="Arial"/>
              <a:buChar char="•"/>
              <a:tabLst>
                <a:tab pos="303531" algn="l"/>
                <a:tab pos="304617" algn="l"/>
              </a:tabLst>
            </a:pPr>
            <a:r>
              <a:rPr sz="1881" spc="-4" dirty="0">
                <a:latin typeface="Calibri"/>
                <a:cs typeface="Calibri"/>
              </a:rPr>
              <a:t>Mapping between</a:t>
            </a:r>
            <a:r>
              <a:rPr sz="1881" spc="-17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planes</a:t>
            </a:r>
            <a:endParaRPr sz="1881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0815" y="3425713"/>
            <a:ext cx="4258620" cy="2470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7917167" y="6004596"/>
            <a:ext cx="116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0">
              <a:lnSpc>
                <a:spcPts val="1223"/>
              </a:lnSpc>
            </a:pPr>
            <a:fld id="{81D60167-4931-47E6-BA6A-407CBD079E47}" type="slidenum">
              <a:rPr sz="1026" spc="-4" dirty="0">
                <a:solidFill>
                  <a:srgbClr val="898989"/>
                </a:solidFill>
                <a:latin typeface="Arial"/>
                <a:cs typeface="Arial"/>
              </a:rPr>
              <a:pPr marL="21720">
                <a:lnSpc>
                  <a:spcPts val="1223"/>
                </a:lnSpc>
              </a:pPr>
              <a:t>15</a:t>
            </a:fld>
            <a:endParaRPr sz="102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55701" y="5992904"/>
            <a:ext cx="166699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026" spc="-9" dirty="0">
                <a:solidFill>
                  <a:srgbClr val="898989"/>
                </a:solidFill>
                <a:latin typeface="Arial"/>
                <a:cs typeface="Arial"/>
              </a:rPr>
              <a:t>10</a:t>
            </a:r>
            <a:endParaRPr sz="1026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8824" y="4730289"/>
            <a:ext cx="1841734" cy="992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5018683" y="4854390"/>
            <a:ext cx="454485" cy="297639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  <a:tabLst>
                <a:tab pos="351857" algn="l"/>
              </a:tabLst>
            </a:pPr>
            <a:r>
              <a:rPr sz="1838" spc="9" dirty="0">
                <a:latin typeface="Symbol"/>
                <a:cs typeface="Symbol"/>
              </a:rPr>
              <a:t></a:t>
            </a:r>
            <a:r>
              <a:rPr sz="1838" spc="9" dirty="0">
                <a:latin typeface="Times New Roman"/>
                <a:cs typeface="Times New Roman"/>
              </a:rPr>
              <a:t>	</a:t>
            </a:r>
            <a:r>
              <a:rPr sz="1838" spc="9" dirty="0">
                <a:latin typeface="Symbol"/>
                <a:cs typeface="Symbol"/>
              </a:rPr>
              <a:t></a:t>
            </a:r>
            <a:endParaRPr sz="1838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7250" y="5424895"/>
            <a:ext cx="454485" cy="297639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  <a:tabLst>
                <a:tab pos="351857" algn="l"/>
              </a:tabLst>
            </a:pPr>
            <a:r>
              <a:rPr sz="1838" spc="9" dirty="0">
                <a:latin typeface="Symbol"/>
                <a:cs typeface="Symbol"/>
              </a:rPr>
              <a:t></a:t>
            </a:r>
            <a:r>
              <a:rPr sz="1838" spc="9" dirty="0">
                <a:latin typeface="Times New Roman"/>
                <a:cs typeface="Times New Roman"/>
              </a:rPr>
              <a:t>	</a:t>
            </a:r>
            <a:r>
              <a:rPr sz="1838" spc="9" dirty="0">
                <a:latin typeface="Symbol"/>
                <a:cs typeface="Symbol"/>
              </a:rPr>
              <a:t></a:t>
            </a:r>
            <a:endParaRPr sz="1838" dirty="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683" y="4701934"/>
            <a:ext cx="454485" cy="297702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838" spc="9" dirty="0">
                <a:latin typeface="Symbol"/>
                <a:cs typeface="Symbol"/>
              </a:rPr>
              <a:t></a:t>
            </a:r>
            <a:r>
              <a:rPr sz="1838" spc="9" dirty="0">
                <a:latin typeface="Times New Roman"/>
                <a:cs typeface="Times New Roman"/>
              </a:rPr>
              <a:t> </a:t>
            </a:r>
            <a:r>
              <a:rPr sz="2758" i="1" spc="26" baseline="3875" dirty="0">
                <a:latin typeface="Times New Roman"/>
                <a:cs typeface="Times New Roman"/>
              </a:rPr>
              <a:t>X</a:t>
            </a:r>
            <a:r>
              <a:rPr sz="2758" i="1" spc="-263" baseline="3875" dirty="0">
                <a:latin typeface="Times New Roman"/>
                <a:cs typeface="Times New Roman"/>
              </a:rPr>
              <a:t> </a:t>
            </a:r>
            <a:r>
              <a:rPr sz="1838" spc="9" dirty="0">
                <a:latin typeface="Symbol"/>
                <a:cs typeface="Symbol"/>
              </a:rPr>
              <a:t></a:t>
            </a:r>
            <a:endParaRPr sz="1838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3444" y="5066931"/>
            <a:ext cx="847612" cy="579061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lnSpc>
                <a:spcPts val="2159"/>
              </a:lnSpc>
              <a:spcBef>
                <a:spcPts val="115"/>
              </a:spcBef>
            </a:pPr>
            <a:r>
              <a:rPr sz="1838" spc="13" dirty="0">
                <a:latin typeface="Symbol"/>
                <a:cs typeface="Symbol"/>
              </a:rPr>
              <a:t></a:t>
            </a:r>
            <a:r>
              <a:rPr sz="1838" spc="13" dirty="0">
                <a:latin typeface="Times New Roman"/>
                <a:cs typeface="Times New Roman"/>
              </a:rPr>
              <a:t> </a:t>
            </a:r>
            <a:r>
              <a:rPr sz="1838" i="1" spc="21" dirty="0">
                <a:latin typeface="Times New Roman"/>
                <a:cs typeface="Times New Roman"/>
              </a:rPr>
              <a:t>H </a:t>
            </a:r>
            <a:r>
              <a:rPr sz="2758" spc="96" baseline="-10335" dirty="0">
                <a:latin typeface="Symbol"/>
                <a:cs typeface="Symbol"/>
              </a:rPr>
              <a:t></a:t>
            </a:r>
            <a:r>
              <a:rPr sz="1838" i="1" spc="64" dirty="0">
                <a:latin typeface="Times New Roman"/>
                <a:cs typeface="Times New Roman"/>
              </a:rPr>
              <a:t>Y</a:t>
            </a:r>
            <a:r>
              <a:rPr sz="1838" i="1" spc="51" dirty="0">
                <a:latin typeface="Times New Roman"/>
                <a:cs typeface="Times New Roman"/>
              </a:rPr>
              <a:t> </a:t>
            </a:r>
            <a:r>
              <a:rPr sz="2758" spc="13" baseline="-10335" dirty="0">
                <a:latin typeface="Symbol"/>
                <a:cs typeface="Symbol"/>
              </a:rPr>
              <a:t></a:t>
            </a:r>
            <a:endParaRPr sz="2758" baseline="-10335" dirty="0">
              <a:latin typeface="Symbol"/>
              <a:cs typeface="Symbol"/>
            </a:endParaRPr>
          </a:p>
          <a:p>
            <a:pPr marL="403440">
              <a:lnSpc>
                <a:spcPts val="2159"/>
              </a:lnSpc>
              <a:tabLst>
                <a:tab pos="744979" algn="l"/>
              </a:tabLst>
            </a:pPr>
            <a:r>
              <a:rPr sz="1838" spc="21" dirty="0">
                <a:latin typeface="Symbol"/>
                <a:cs typeface="Symbol"/>
              </a:rPr>
              <a:t></a:t>
            </a:r>
            <a:r>
              <a:rPr sz="2758" spc="19" baseline="-20671" dirty="0">
                <a:latin typeface="Times New Roman"/>
                <a:cs typeface="Times New Roman"/>
              </a:rPr>
              <a:t>1</a:t>
            </a:r>
            <a:r>
              <a:rPr sz="2758" baseline="-20671" dirty="0">
                <a:latin typeface="Times New Roman"/>
                <a:cs typeface="Times New Roman"/>
              </a:rPr>
              <a:t>	</a:t>
            </a:r>
            <a:r>
              <a:rPr sz="1838" spc="9" dirty="0">
                <a:latin typeface="Symbol"/>
                <a:cs typeface="Symbol"/>
              </a:rPr>
              <a:t></a:t>
            </a:r>
            <a:endParaRPr sz="1838" dirty="0">
              <a:latin typeface="Symbol"/>
              <a:cs typeface="Symbo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9205" y="228986"/>
            <a:ext cx="4478062" cy="1365183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pc="-9" dirty="0">
                <a:solidFill>
                  <a:srgbClr val="878787"/>
                </a:solidFill>
              </a:rPr>
              <a:t>Homographies </a:t>
            </a:r>
            <a:r>
              <a:rPr dirty="0">
                <a:solidFill>
                  <a:srgbClr val="878787"/>
                </a:solidFill>
              </a:rPr>
              <a:t>in </a:t>
            </a:r>
            <a:r>
              <a:rPr lang="en-US" spc="-9" dirty="0">
                <a:solidFill>
                  <a:srgbClr val="878787"/>
                </a:solidFill>
              </a:rPr>
              <a:t>C</a:t>
            </a:r>
            <a:r>
              <a:rPr spc="-9" dirty="0">
                <a:solidFill>
                  <a:srgbClr val="878787"/>
                </a:solidFill>
              </a:rPr>
              <a:t>omputer</a:t>
            </a:r>
            <a:r>
              <a:rPr spc="-34" dirty="0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vision</a:t>
            </a:r>
          </a:p>
        </p:txBody>
      </p:sp>
      <p:sp>
        <p:nvSpPr>
          <p:cNvPr id="10" name="object 10"/>
          <p:cNvSpPr/>
          <p:nvPr/>
        </p:nvSpPr>
        <p:spPr>
          <a:xfrm>
            <a:off x="2001888" y="2196160"/>
            <a:ext cx="2943593" cy="1642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/>
          <p:nvPr/>
        </p:nvSpPr>
        <p:spPr>
          <a:xfrm>
            <a:off x="6483542" y="3017342"/>
            <a:ext cx="2303433" cy="1905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6483542" y="1272276"/>
            <a:ext cx="2303730" cy="1713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3642298" y="5144314"/>
            <a:ext cx="142264" cy="185704"/>
          </a:xfrm>
          <a:custGeom>
            <a:avLst/>
            <a:gdLst/>
            <a:ahLst/>
            <a:cxnLst/>
            <a:rect l="l" t="t" r="r" b="b"/>
            <a:pathLst>
              <a:path w="166370" h="217170">
                <a:moveTo>
                  <a:pt x="166116" y="200406"/>
                </a:moveTo>
                <a:lnTo>
                  <a:pt x="22860" y="0"/>
                </a:lnTo>
                <a:lnTo>
                  <a:pt x="0" y="16764"/>
                </a:lnTo>
                <a:lnTo>
                  <a:pt x="142494" y="217170"/>
                </a:lnTo>
                <a:lnTo>
                  <a:pt x="166116" y="2004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/>
          <p:nvPr/>
        </p:nvSpPr>
        <p:spPr>
          <a:xfrm>
            <a:off x="4218956" y="5249220"/>
            <a:ext cx="142264" cy="185161"/>
          </a:xfrm>
          <a:custGeom>
            <a:avLst/>
            <a:gdLst/>
            <a:ahLst/>
            <a:cxnLst/>
            <a:rect l="l" t="t" r="r" b="b"/>
            <a:pathLst>
              <a:path w="166370" h="216535">
                <a:moveTo>
                  <a:pt x="166116" y="199644"/>
                </a:moveTo>
                <a:lnTo>
                  <a:pt x="23622" y="0"/>
                </a:lnTo>
                <a:lnTo>
                  <a:pt x="0" y="16764"/>
                </a:lnTo>
                <a:lnTo>
                  <a:pt x="143256" y="216408"/>
                </a:lnTo>
                <a:lnTo>
                  <a:pt x="166116" y="1996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 txBox="1"/>
          <p:nvPr/>
        </p:nvSpPr>
        <p:spPr>
          <a:xfrm>
            <a:off x="944270" y="5863237"/>
            <a:ext cx="4141950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spc="-4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1539" dirty="0">
                <a:solidFill>
                  <a:srgbClr val="FF0000"/>
                </a:solidFill>
                <a:latin typeface="Calibri"/>
                <a:cs typeface="Calibri"/>
              </a:rPr>
              <a:t>happens </a:t>
            </a:r>
            <a:r>
              <a:rPr sz="1539" spc="-13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539" spc="-4" dirty="0">
                <a:solidFill>
                  <a:srgbClr val="FF0000"/>
                </a:solidFill>
                <a:latin typeface="Calibri"/>
                <a:cs typeface="Calibri"/>
              </a:rPr>
              <a:t>the P‐matrix, </a:t>
            </a:r>
            <a:r>
              <a:rPr sz="1539" dirty="0">
                <a:solidFill>
                  <a:srgbClr val="FF0000"/>
                </a:solidFill>
                <a:latin typeface="Calibri"/>
                <a:cs typeface="Calibri"/>
              </a:rPr>
              <a:t>if Z is assumed</a:t>
            </a:r>
            <a:r>
              <a:rPr sz="1539" spc="-1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39" spc="-17" dirty="0">
                <a:solidFill>
                  <a:srgbClr val="FF0000"/>
                </a:solidFill>
                <a:latin typeface="Calibri"/>
                <a:cs typeface="Calibri"/>
              </a:rPr>
              <a:t>zero?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3136" y="5021004"/>
            <a:ext cx="98825" cy="178240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>
              <a:spcBef>
                <a:spcPts val="107"/>
              </a:spcBef>
            </a:pPr>
            <a:r>
              <a:rPr sz="1069" i="1" spc="9" dirty="0">
                <a:latin typeface="Times New Roman"/>
                <a:cs typeface="Times New Roman"/>
              </a:rPr>
              <a:t>T</a:t>
            </a:r>
            <a:endParaRPr sz="106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563" y="4969809"/>
            <a:ext cx="1693052" cy="389843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  <a:tabLst>
                <a:tab pos="807967" algn="l"/>
              </a:tabLst>
            </a:pPr>
            <a:r>
              <a:rPr sz="2437" spc="-38" dirty="0">
                <a:latin typeface="Symbol"/>
                <a:cs typeface="Symbol"/>
              </a:rPr>
              <a:t></a:t>
            </a:r>
            <a:r>
              <a:rPr sz="1838" i="1" spc="-38" dirty="0">
                <a:latin typeface="Times New Roman"/>
                <a:cs typeface="Times New Roman"/>
              </a:rPr>
              <a:t>x</a:t>
            </a:r>
            <a:r>
              <a:rPr sz="1838" spc="-38" dirty="0">
                <a:latin typeface="Times New Roman"/>
                <a:cs typeface="Times New Roman"/>
              </a:rPr>
              <a:t>,</a:t>
            </a:r>
            <a:r>
              <a:rPr sz="1838" spc="-47" dirty="0">
                <a:latin typeface="Times New Roman"/>
                <a:cs typeface="Times New Roman"/>
              </a:rPr>
              <a:t> </a:t>
            </a:r>
            <a:r>
              <a:rPr sz="1838" i="1" spc="-97" dirty="0">
                <a:latin typeface="Times New Roman"/>
                <a:cs typeface="Times New Roman"/>
              </a:rPr>
              <a:t>y</a:t>
            </a:r>
            <a:r>
              <a:rPr sz="1838" spc="-97" dirty="0">
                <a:latin typeface="Times New Roman"/>
                <a:cs typeface="Times New Roman"/>
              </a:rPr>
              <a:t>,1</a:t>
            </a:r>
            <a:r>
              <a:rPr sz="2437" spc="-97" dirty="0">
                <a:latin typeface="Symbol"/>
                <a:cs typeface="Symbol"/>
              </a:rPr>
              <a:t></a:t>
            </a:r>
            <a:r>
              <a:rPr sz="2437" spc="-97" dirty="0">
                <a:latin typeface="Times New Roman"/>
                <a:cs typeface="Times New Roman"/>
              </a:rPr>
              <a:t>	</a:t>
            </a:r>
            <a:r>
              <a:rPr sz="1838" spc="17" dirty="0">
                <a:latin typeface="Symbol"/>
                <a:cs typeface="Symbol"/>
              </a:rPr>
              <a:t></a:t>
            </a:r>
            <a:r>
              <a:rPr sz="1838" spc="17" dirty="0">
                <a:latin typeface="Times New Roman"/>
                <a:cs typeface="Times New Roman"/>
              </a:rPr>
              <a:t> </a:t>
            </a:r>
            <a:r>
              <a:rPr sz="1838" i="1" spc="13" dirty="0">
                <a:latin typeface="Times New Roman"/>
                <a:cs typeface="Times New Roman"/>
              </a:rPr>
              <a:t>x </a:t>
            </a:r>
            <a:r>
              <a:rPr sz="1838" spc="21" dirty="0">
                <a:latin typeface="Symbol"/>
                <a:cs typeface="Symbol"/>
              </a:rPr>
              <a:t></a:t>
            </a:r>
            <a:r>
              <a:rPr sz="1838" spc="-86" dirty="0">
                <a:latin typeface="Times New Roman"/>
                <a:cs typeface="Times New Roman"/>
              </a:rPr>
              <a:t> </a:t>
            </a:r>
            <a:r>
              <a:rPr sz="1838" i="1" spc="17" dirty="0">
                <a:latin typeface="Times New Roman"/>
                <a:cs typeface="Times New Roman"/>
              </a:rPr>
              <a:t>PX</a:t>
            </a:r>
            <a:endParaRPr sz="1838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13587" y="2622656"/>
            <a:ext cx="162898" cy="926346"/>
          </a:xfrm>
          <a:custGeom>
            <a:avLst/>
            <a:gdLst/>
            <a:ahLst/>
            <a:cxnLst/>
            <a:rect l="l" t="t" r="r" b="b"/>
            <a:pathLst>
              <a:path w="190500" h="1083310">
                <a:moveTo>
                  <a:pt x="182118" y="6096"/>
                </a:moveTo>
                <a:lnTo>
                  <a:pt x="163830" y="0"/>
                </a:lnTo>
                <a:lnTo>
                  <a:pt x="762" y="502158"/>
                </a:lnTo>
                <a:lnTo>
                  <a:pt x="0" y="503682"/>
                </a:lnTo>
                <a:lnTo>
                  <a:pt x="0" y="507492"/>
                </a:lnTo>
                <a:lnTo>
                  <a:pt x="18288" y="571405"/>
                </a:lnTo>
                <a:lnTo>
                  <a:pt x="18288" y="502158"/>
                </a:lnTo>
                <a:lnTo>
                  <a:pt x="19217" y="505405"/>
                </a:lnTo>
                <a:lnTo>
                  <a:pt x="182118" y="6096"/>
                </a:lnTo>
                <a:close/>
              </a:path>
              <a:path w="190500" h="1083310">
                <a:moveTo>
                  <a:pt x="19217" y="505405"/>
                </a:moveTo>
                <a:lnTo>
                  <a:pt x="18288" y="502158"/>
                </a:lnTo>
                <a:lnTo>
                  <a:pt x="18288" y="508254"/>
                </a:lnTo>
                <a:lnTo>
                  <a:pt x="19217" y="505405"/>
                </a:lnTo>
                <a:close/>
              </a:path>
              <a:path w="190500" h="1083310">
                <a:moveTo>
                  <a:pt x="162761" y="1007072"/>
                </a:moveTo>
                <a:lnTo>
                  <a:pt x="19217" y="505405"/>
                </a:lnTo>
                <a:lnTo>
                  <a:pt x="18288" y="508254"/>
                </a:lnTo>
                <a:lnTo>
                  <a:pt x="18288" y="571405"/>
                </a:lnTo>
                <a:lnTo>
                  <a:pt x="144473" y="1012406"/>
                </a:lnTo>
                <a:lnTo>
                  <a:pt x="162761" y="1007072"/>
                </a:lnTo>
                <a:close/>
              </a:path>
              <a:path w="190500" h="1083310">
                <a:moveTo>
                  <a:pt x="166116" y="1073637"/>
                </a:moveTo>
                <a:lnTo>
                  <a:pt x="166116" y="1018794"/>
                </a:lnTo>
                <a:lnTo>
                  <a:pt x="147828" y="1024128"/>
                </a:lnTo>
                <a:lnTo>
                  <a:pt x="144473" y="1012406"/>
                </a:lnTo>
                <a:lnTo>
                  <a:pt x="117348" y="1020318"/>
                </a:lnTo>
                <a:lnTo>
                  <a:pt x="166116" y="1073637"/>
                </a:lnTo>
                <a:close/>
              </a:path>
              <a:path w="190500" h="1083310">
                <a:moveTo>
                  <a:pt x="166116" y="1018794"/>
                </a:moveTo>
                <a:lnTo>
                  <a:pt x="162761" y="1007072"/>
                </a:lnTo>
                <a:lnTo>
                  <a:pt x="144473" y="1012406"/>
                </a:lnTo>
                <a:lnTo>
                  <a:pt x="147828" y="1024128"/>
                </a:lnTo>
                <a:lnTo>
                  <a:pt x="166116" y="1018794"/>
                </a:lnTo>
                <a:close/>
              </a:path>
              <a:path w="190500" h="1083310">
                <a:moveTo>
                  <a:pt x="190500" y="998982"/>
                </a:moveTo>
                <a:lnTo>
                  <a:pt x="162761" y="1007072"/>
                </a:lnTo>
                <a:lnTo>
                  <a:pt x="166116" y="1018794"/>
                </a:lnTo>
                <a:lnTo>
                  <a:pt x="166116" y="1073637"/>
                </a:lnTo>
                <a:lnTo>
                  <a:pt x="174498" y="1082802"/>
                </a:lnTo>
                <a:lnTo>
                  <a:pt x="190500" y="9989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object 19"/>
          <p:cNvSpPr/>
          <p:nvPr/>
        </p:nvSpPr>
        <p:spPr>
          <a:xfrm>
            <a:off x="4910295" y="2622656"/>
            <a:ext cx="162898" cy="926346"/>
          </a:xfrm>
          <a:custGeom>
            <a:avLst/>
            <a:gdLst/>
            <a:ahLst/>
            <a:cxnLst/>
            <a:rect l="l" t="t" r="r" b="b"/>
            <a:pathLst>
              <a:path w="190500" h="1083310">
                <a:moveTo>
                  <a:pt x="27760" y="1006995"/>
                </a:moveTo>
                <a:lnTo>
                  <a:pt x="0" y="998982"/>
                </a:lnTo>
                <a:lnTo>
                  <a:pt x="16001" y="1082802"/>
                </a:lnTo>
                <a:lnTo>
                  <a:pt x="24383" y="1073758"/>
                </a:lnTo>
                <a:lnTo>
                  <a:pt x="24383" y="1018794"/>
                </a:lnTo>
                <a:lnTo>
                  <a:pt x="27760" y="1006995"/>
                </a:lnTo>
                <a:close/>
              </a:path>
              <a:path w="190500" h="1083310">
                <a:moveTo>
                  <a:pt x="190499" y="507492"/>
                </a:moveTo>
                <a:lnTo>
                  <a:pt x="190499" y="502158"/>
                </a:lnTo>
                <a:lnTo>
                  <a:pt x="26669" y="0"/>
                </a:lnTo>
                <a:lnTo>
                  <a:pt x="8381" y="6096"/>
                </a:lnTo>
                <a:lnTo>
                  <a:pt x="171282" y="505405"/>
                </a:lnTo>
                <a:lnTo>
                  <a:pt x="172211" y="502158"/>
                </a:lnTo>
                <a:lnTo>
                  <a:pt x="172211" y="571405"/>
                </a:lnTo>
                <a:lnTo>
                  <a:pt x="190499" y="507492"/>
                </a:lnTo>
                <a:close/>
              </a:path>
              <a:path w="190500" h="1083310">
                <a:moveTo>
                  <a:pt x="46062" y="1012278"/>
                </a:moveTo>
                <a:lnTo>
                  <a:pt x="27760" y="1006995"/>
                </a:lnTo>
                <a:lnTo>
                  <a:pt x="24383" y="1018794"/>
                </a:lnTo>
                <a:lnTo>
                  <a:pt x="42671" y="1024128"/>
                </a:lnTo>
                <a:lnTo>
                  <a:pt x="46062" y="1012278"/>
                </a:lnTo>
                <a:close/>
              </a:path>
              <a:path w="190500" h="1083310">
                <a:moveTo>
                  <a:pt x="73913" y="1020318"/>
                </a:moveTo>
                <a:lnTo>
                  <a:pt x="46062" y="1012278"/>
                </a:lnTo>
                <a:lnTo>
                  <a:pt x="42671" y="1024128"/>
                </a:lnTo>
                <a:lnTo>
                  <a:pt x="24383" y="1018794"/>
                </a:lnTo>
                <a:lnTo>
                  <a:pt x="24383" y="1073758"/>
                </a:lnTo>
                <a:lnTo>
                  <a:pt x="73913" y="1020318"/>
                </a:lnTo>
                <a:close/>
              </a:path>
              <a:path w="190500" h="1083310">
                <a:moveTo>
                  <a:pt x="172211" y="571405"/>
                </a:moveTo>
                <a:lnTo>
                  <a:pt x="172211" y="508254"/>
                </a:lnTo>
                <a:lnTo>
                  <a:pt x="171282" y="505405"/>
                </a:lnTo>
                <a:lnTo>
                  <a:pt x="27760" y="1006995"/>
                </a:lnTo>
                <a:lnTo>
                  <a:pt x="46062" y="1012278"/>
                </a:lnTo>
                <a:lnTo>
                  <a:pt x="172211" y="571405"/>
                </a:lnTo>
                <a:close/>
              </a:path>
              <a:path w="190500" h="1083310">
                <a:moveTo>
                  <a:pt x="172211" y="508254"/>
                </a:moveTo>
                <a:lnTo>
                  <a:pt x="172211" y="502158"/>
                </a:lnTo>
                <a:lnTo>
                  <a:pt x="171282" y="505405"/>
                </a:lnTo>
                <a:lnTo>
                  <a:pt x="172211" y="5082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object 20"/>
          <p:cNvSpPr/>
          <p:nvPr/>
        </p:nvSpPr>
        <p:spPr>
          <a:xfrm>
            <a:off x="2870162" y="2002340"/>
            <a:ext cx="926346" cy="162898"/>
          </a:xfrm>
          <a:custGeom>
            <a:avLst/>
            <a:gdLst/>
            <a:ahLst/>
            <a:cxnLst/>
            <a:rect l="l" t="t" r="r" b="b"/>
            <a:pathLst>
              <a:path w="1083310" h="190500">
                <a:moveTo>
                  <a:pt x="1011957" y="144363"/>
                </a:moveTo>
                <a:lnTo>
                  <a:pt x="507492" y="761"/>
                </a:lnTo>
                <a:lnTo>
                  <a:pt x="505968" y="0"/>
                </a:lnTo>
                <a:lnTo>
                  <a:pt x="503682" y="0"/>
                </a:lnTo>
                <a:lnTo>
                  <a:pt x="502158" y="761"/>
                </a:lnTo>
                <a:lnTo>
                  <a:pt x="0" y="163829"/>
                </a:lnTo>
                <a:lnTo>
                  <a:pt x="6096" y="182117"/>
                </a:lnTo>
                <a:lnTo>
                  <a:pt x="502158" y="20030"/>
                </a:lnTo>
                <a:lnTo>
                  <a:pt x="502158" y="19049"/>
                </a:lnTo>
                <a:lnTo>
                  <a:pt x="507492" y="18287"/>
                </a:lnTo>
                <a:lnTo>
                  <a:pt x="507492" y="20568"/>
                </a:lnTo>
                <a:lnTo>
                  <a:pt x="1006800" y="162701"/>
                </a:lnTo>
                <a:lnTo>
                  <a:pt x="1011957" y="144363"/>
                </a:lnTo>
                <a:close/>
              </a:path>
              <a:path w="1083310" h="190500">
                <a:moveTo>
                  <a:pt x="507492" y="18287"/>
                </a:moveTo>
                <a:lnTo>
                  <a:pt x="502158" y="19049"/>
                </a:lnTo>
                <a:lnTo>
                  <a:pt x="503762" y="19506"/>
                </a:lnTo>
                <a:lnTo>
                  <a:pt x="507492" y="18287"/>
                </a:lnTo>
                <a:close/>
              </a:path>
              <a:path w="1083310" h="190500">
                <a:moveTo>
                  <a:pt x="503762" y="19506"/>
                </a:moveTo>
                <a:lnTo>
                  <a:pt x="502158" y="19049"/>
                </a:lnTo>
                <a:lnTo>
                  <a:pt x="502158" y="20030"/>
                </a:lnTo>
                <a:lnTo>
                  <a:pt x="503762" y="19506"/>
                </a:lnTo>
                <a:close/>
              </a:path>
              <a:path w="1083310" h="190500">
                <a:moveTo>
                  <a:pt x="507492" y="20568"/>
                </a:moveTo>
                <a:lnTo>
                  <a:pt x="507492" y="18287"/>
                </a:lnTo>
                <a:lnTo>
                  <a:pt x="503762" y="19506"/>
                </a:lnTo>
                <a:lnTo>
                  <a:pt x="507492" y="20568"/>
                </a:lnTo>
                <a:close/>
              </a:path>
              <a:path w="1083310" h="190500">
                <a:moveTo>
                  <a:pt x="1024128" y="185699"/>
                </a:moveTo>
                <a:lnTo>
                  <a:pt x="1024128" y="147827"/>
                </a:lnTo>
                <a:lnTo>
                  <a:pt x="1018794" y="166115"/>
                </a:lnTo>
                <a:lnTo>
                  <a:pt x="1006800" y="162701"/>
                </a:lnTo>
                <a:lnTo>
                  <a:pt x="998982" y="190499"/>
                </a:lnTo>
                <a:lnTo>
                  <a:pt x="1024128" y="185699"/>
                </a:lnTo>
                <a:close/>
              </a:path>
              <a:path w="1083310" h="190500">
                <a:moveTo>
                  <a:pt x="1024128" y="147827"/>
                </a:moveTo>
                <a:lnTo>
                  <a:pt x="1011957" y="144363"/>
                </a:lnTo>
                <a:lnTo>
                  <a:pt x="1006800" y="162701"/>
                </a:lnTo>
                <a:lnTo>
                  <a:pt x="1018794" y="166115"/>
                </a:lnTo>
                <a:lnTo>
                  <a:pt x="1024128" y="147827"/>
                </a:lnTo>
                <a:close/>
              </a:path>
              <a:path w="1083310" h="190500">
                <a:moveTo>
                  <a:pt x="1082802" y="174497"/>
                </a:moveTo>
                <a:lnTo>
                  <a:pt x="1019556" y="117347"/>
                </a:lnTo>
                <a:lnTo>
                  <a:pt x="1011957" y="144363"/>
                </a:lnTo>
                <a:lnTo>
                  <a:pt x="1024128" y="147827"/>
                </a:lnTo>
                <a:lnTo>
                  <a:pt x="1024128" y="185699"/>
                </a:lnTo>
                <a:lnTo>
                  <a:pt x="1082802" y="174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" name="object 21"/>
          <p:cNvSpPr txBox="1"/>
          <p:nvPr/>
        </p:nvSpPr>
        <p:spPr>
          <a:xfrm>
            <a:off x="1445344" y="2908269"/>
            <a:ext cx="143893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4270" y="1478026"/>
            <a:ext cx="4076790" cy="52392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lnSpc>
                <a:spcPts val="2219"/>
              </a:lnSpc>
              <a:spcBef>
                <a:spcPts val="86"/>
              </a:spcBef>
            </a:pPr>
            <a:r>
              <a:rPr sz="1881" spc="-9" dirty="0">
                <a:latin typeface="Calibri"/>
                <a:cs typeface="Calibri"/>
              </a:rPr>
              <a:t>Rotating/translating camera, </a:t>
            </a:r>
            <a:r>
              <a:rPr sz="1881" spc="-4" dirty="0">
                <a:latin typeface="Calibri"/>
                <a:cs typeface="Calibri"/>
              </a:rPr>
              <a:t>planar</a:t>
            </a:r>
            <a:r>
              <a:rPr sz="1881" spc="-17" dirty="0">
                <a:latin typeface="Calibri"/>
                <a:cs typeface="Calibri"/>
              </a:rPr>
              <a:t> </a:t>
            </a:r>
            <a:r>
              <a:rPr sz="1881" spc="-9" dirty="0">
                <a:latin typeface="Calibri"/>
                <a:cs typeface="Calibri"/>
              </a:rPr>
              <a:t>world</a:t>
            </a:r>
            <a:endParaRPr sz="1881">
              <a:latin typeface="Calibri"/>
              <a:cs typeface="Calibri"/>
            </a:endParaRPr>
          </a:p>
          <a:p>
            <a:pPr marL="2596571">
              <a:lnSpc>
                <a:spcPts val="1809"/>
              </a:lnSpc>
            </a:pPr>
            <a:r>
              <a:rPr sz="1539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93311" y="2864599"/>
            <a:ext cx="143893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1539">
              <a:latin typeface="Calibri"/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653D34-7F64-4B87-B39B-3DDB052C0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66" y="4272890"/>
            <a:ext cx="5542626" cy="1456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75973" y="5075963"/>
            <a:ext cx="384982" cy="177691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860">
              <a:spcBef>
                <a:spcPts val="103"/>
              </a:spcBef>
            </a:pPr>
            <a:r>
              <a:rPr sz="1069" spc="9" dirty="0">
                <a:latin typeface="Times New Roman"/>
                <a:cs typeface="Times New Roman"/>
              </a:rPr>
              <a:t>1 2</a:t>
            </a:r>
            <a:r>
              <a:rPr sz="1069" spc="47" dirty="0">
                <a:latin typeface="Times New Roman"/>
                <a:cs typeface="Times New Roman"/>
              </a:rPr>
              <a:t> </a:t>
            </a:r>
            <a:r>
              <a:rPr sz="1069" spc="9" dirty="0">
                <a:latin typeface="Times New Roman"/>
                <a:cs typeface="Times New Roman"/>
              </a:rPr>
              <a:t>3</a:t>
            </a:r>
            <a:endParaRPr sz="1069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9760" y="4743911"/>
            <a:ext cx="153667" cy="297090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838" i="1" spc="13" dirty="0">
                <a:latin typeface="Times New Roman"/>
                <a:cs typeface="Times New Roman"/>
              </a:rPr>
              <a:t>Y</a:t>
            </a:r>
            <a:endParaRPr sz="1838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6173" y="5239151"/>
            <a:ext cx="452856" cy="527217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lnSpc>
                <a:spcPts val="1954"/>
              </a:lnSpc>
              <a:spcBef>
                <a:spcPts val="111"/>
              </a:spcBef>
              <a:tabLst>
                <a:tab pos="350770" algn="l"/>
              </a:tabLst>
            </a:pPr>
            <a:r>
              <a:rPr sz="1838" spc="9" dirty="0">
                <a:latin typeface="Symbol"/>
                <a:cs typeface="Symbol"/>
              </a:rPr>
              <a:t></a:t>
            </a:r>
            <a:r>
              <a:rPr sz="1838" spc="9" dirty="0">
                <a:latin typeface="Times New Roman"/>
                <a:cs typeface="Times New Roman"/>
              </a:rPr>
              <a:t>	</a:t>
            </a:r>
            <a:r>
              <a:rPr sz="1838" spc="9" dirty="0">
                <a:latin typeface="Symbol"/>
                <a:cs typeface="Symbol"/>
              </a:rPr>
              <a:t></a:t>
            </a:r>
            <a:endParaRPr sz="1838">
              <a:latin typeface="Symbol"/>
              <a:cs typeface="Symbol"/>
            </a:endParaRPr>
          </a:p>
          <a:p>
            <a:pPr marL="103168">
              <a:lnSpc>
                <a:spcPts val="1954"/>
              </a:lnSpc>
            </a:pPr>
            <a:r>
              <a:rPr sz="1838" spc="13" dirty="0">
                <a:latin typeface="Times New Roman"/>
                <a:cs typeface="Times New Roman"/>
              </a:rPr>
              <a:t>1</a:t>
            </a:r>
            <a:endParaRPr sz="183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6173" y="5012395"/>
            <a:ext cx="452856" cy="297154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838" spc="9" dirty="0">
                <a:latin typeface="Symbol"/>
                <a:cs typeface="Symbol"/>
              </a:rPr>
              <a:t></a:t>
            </a:r>
            <a:r>
              <a:rPr sz="1838" spc="9" dirty="0">
                <a:latin typeface="Times New Roman"/>
                <a:cs typeface="Times New Roman"/>
              </a:rPr>
              <a:t> </a:t>
            </a:r>
            <a:r>
              <a:rPr sz="2758" i="1" spc="19" baseline="-20671" dirty="0">
                <a:latin typeface="Times New Roman"/>
                <a:cs typeface="Times New Roman"/>
              </a:rPr>
              <a:t>Z</a:t>
            </a:r>
            <a:r>
              <a:rPr sz="2758" i="1" spc="-121" baseline="-20671" dirty="0">
                <a:latin typeface="Times New Roman"/>
                <a:cs typeface="Times New Roman"/>
              </a:rPr>
              <a:t> </a:t>
            </a:r>
            <a:r>
              <a:rPr sz="1838" spc="9" dirty="0">
                <a:latin typeface="Symbol"/>
                <a:cs typeface="Symbol"/>
              </a:rPr>
              <a:t></a:t>
            </a:r>
            <a:endParaRPr sz="1838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6173" y="4784997"/>
            <a:ext cx="452856" cy="297090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  <a:tabLst>
                <a:tab pos="350770" algn="l"/>
              </a:tabLst>
            </a:pPr>
            <a:r>
              <a:rPr sz="1838" spc="9" dirty="0">
                <a:latin typeface="Symbol"/>
                <a:cs typeface="Symbol"/>
              </a:rPr>
              <a:t></a:t>
            </a:r>
            <a:r>
              <a:rPr sz="1838" spc="9" dirty="0">
                <a:latin typeface="Times New Roman"/>
                <a:cs typeface="Times New Roman"/>
              </a:rPr>
              <a:t>	</a:t>
            </a:r>
            <a:r>
              <a:rPr sz="1838" spc="9" dirty="0">
                <a:latin typeface="Symbol"/>
                <a:cs typeface="Symbol"/>
              </a:rPr>
              <a:t></a:t>
            </a:r>
            <a:endParaRPr sz="1838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6173" y="4557600"/>
            <a:ext cx="452856" cy="297090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  <a:tabLst>
                <a:tab pos="350770" algn="l"/>
              </a:tabLst>
            </a:pPr>
            <a:r>
              <a:rPr sz="1838" spc="9" dirty="0">
                <a:latin typeface="Symbol"/>
                <a:cs typeface="Symbol"/>
              </a:rPr>
              <a:t></a:t>
            </a:r>
            <a:r>
              <a:rPr sz="1838" spc="9" dirty="0">
                <a:latin typeface="Times New Roman"/>
                <a:cs typeface="Times New Roman"/>
              </a:rPr>
              <a:t>	</a:t>
            </a:r>
            <a:r>
              <a:rPr sz="1838" spc="9" dirty="0">
                <a:latin typeface="Symbol"/>
                <a:cs typeface="Symbol"/>
              </a:rPr>
              <a:t></a:t>
            </a:r>
            <a:endParaRPr sz="1838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6173" y="4405781"/>
            <a:ext cx="452856" cy="297154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838" spc="9" dirty="0">
                <a:latin typeface="Symbol"/>
                <a:cs typeface="Symbol"/>
              </a:rPr>
              <a:t></a:t>
            </a:r>
            <a:r>
              <a:rPr sz="1838" spc="9" dirty="0">
                <a:latin typeface="Times New Roman"/>
                <a:cs typeface="Times New Roman"/>
              </a:rPr>
              <a:t> </a:t>
            </a:r>
            <a:r>
              <a:rPr sz="2758" i="1" spc="26" baseline="3875" dirty="0">
                <a:latin typeface="Times New Roman"/>
                <a:cs typeface="Times New Roman"/>
              </a:rPr>
              <a:t>X</a:t>
            </a:r>
            <a:r>
              <a:rPr sz="2758" i="1" spc="-282" baseline="3875" dirty="0">
                <a:latin typeface="Times New Roman"/>
                <a:cs typeface="Times New Roman"/>
              </a:rPr>
              <a:t> </a:t>
            </a:r>
            <a:r>
              <a:rPr sz="1838" spc="9" dirty="0">
                <a:latin typeface="Symbol"/>
                <a:cs typeface="Symbol"/>
              </a:rPr>
              <a:t></a:t>
            </a:r>
            <a:endParaRPr sz="1838">
              <a:latin typeface="Symbol"/>
              <a:cs typeface="Symbo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19205" y="228986"/>
            <a:ext cx="4478062" cy="1365183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pc="-9" dirty="0">
                <a:solidFill>
                  <a:srgbClr val="878787"/>
                </a:solidFill>
              </a:rPr>
              <a:t>Homographies </a:t>
            </a:r>
            <a:r>
              <a:rPr dirty="0">
                <a:solidFill>
                  <a:srgbClr val="878787"/>
                </a:solidFill>
              </a:rPr>
              <a:t>in </a:t>
            </a:r>
            <a:r>
              <a:rPr lang="en-US" spc="-9" dirty="0">
                <a:solidFill>
                  <a:srgbClr val="878787"/>
                </a:solidFill>
              </a:rPr>
              <a:t>C</a:t>
            </a:r>
            <a:r>
              <a:rPr spc="-9" dirty="0">
                <a:solidFill>
                  <a:srgbClr val="878787"/>
                </a:solidFill>
              </a:rPr>
              <a:t>omputer</a:t>
            </a:r>
            <a:r>
              <a:rPr spc="-34" dirty="0">
                <a:solidFill>
                  <a:srgbClr val="878787"/>
                </a:solidFill>
              </a:rPr>
              <a:t> </a:t>
            </a:r>
            <a:r>
              <a:rPr dirty="0">
                <a:solidFill>
                  <a:srgbClr val="878787"/>
                </a:solidFill>
              </a:rPr>
              <a:t>vision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4270" y="1478026"/>
            <a:ext cx="3172164" cy="30040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881" spc="-13" dirty="0">
                <a:latin typeface="Calibri"/>
                <a:cs typeface="Calibri"/>
              </a:rPr>
              <a:t>Rotating </a:t>
            </a:r>
            <a:r>
              <a:rPr sz="1881" spc="-9" dirty="0">
                <a:latin typeface="Calibri"/>
                <a:cs typeface="Calibri"/>
              </a:rPr>
              <a:t>camera, arbitrary</a:t>
            </a:r>
            <a:r>
              <a:rPr sz="1881" spc="-60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world</a:t>
            </a:r>
            <a:endParaRPr sz="1881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54985" y="5021163"/>
            <a:ext cx="142264" cy="185161"/>
          </a:xfrm>
          <a:custGeom>
            <a:avLst/>
            <a:gdLst/>
            <a:ahLst/>
            <a:cxnLst/>
            <a:rect l="l" t="t" r="r" b="b"/>
            <a:pathLst>
              <a:path w="166370" h="216535">
                <a:moveTo>
                  <a:pt x="166116" y="199644"/>
                </a:moveTo>
                <a:lnTo>
                  <a:pt x="23622" y="0"/>
                </a:lnTo>
                <a:lnTo>
                  <a:pt x="0" y="16764"/>
                </a:lnTo>
                <a:lnTo>
                  <a:pt x="143256" y="216408"/>
                </a:lnTo>
                <a:lnTo>
                  <a:pt x="166116" y="1996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/>
          <p:nvPr/>
        </p:nvSpPr>
        <p:spPr>
          <a:xfrm>
            <a:off x="3781738" y="5526146"/>
            <a:ext cx="142264" cy="185161"/>
          </a:xfrm>
          <a:custGeom>
            <a:avLst/>
            <a:gdLst/>
            <a:ahLst/>
            <a:cxnLst/>
            <a:rect l="l" t="t" r="r" b="b"/>
            <a:pathLst>
              <a:path w="166370" h="216535">
                <a:moveTo>
                  <a:pt x="166116" y="199644"/>
                </a:moveTo>
                <a:lnTo>
                  <a:pt x="23622" y="0"/>
                </a:lnTo>
                <a:lnTo>
                  <a:pt x="0" y="16764"/>
                </a:lnTo>
                <a:lnTo>
                  <a:pt x="143256" y="216408"/>
                </a:lnTo>
                <a:lnTo>
                  <a:pt x="166116" y="1996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 txBox="1"/>
          <p:nvPr/>
        </p:nvSpPr>
        <p:spPr>
          <a:xfrm>
            <a:off x="944270" y="5431452"/>
            <a:ext cx="4115886" cy="679766"/>
          </a:xfrm>
          <a:prstGeom prst="rect">
            <a:avLst/>
          </a:prstGeom>
        </p:spPr>
        <p:txBody>
          <a:bodyPr vert="horz" wrap="square" lIns="0" tIns="95024" rIns="0" bIns="0" rtlCol="0">
            <a:spAutoFit/>
          </a:bodyPr>
          <a:lstStyle/>
          <a:p>
            <a:pPr marR="925252" algn="r">
              <a:spcBef>
                <a:spcPts val="748"/>
              </a:spcBef>
              <a:tabLst>
                <a:tab pos="339911" algn="l"/>
              </a:tabLst>
            </a:pPr>
            <a:r>
              <a:rPr sz="1838" spc="9" dirty="0">
                <a:latin typeface="Symbol"/>
                <a:cs typeface="Symbol"/>
              </a:rPr>
              <a:t></a:t>
            </a:r>
            <a:r>
              <a:rPr sz="1838" spc="9" dirty="0">
                <a:latin typeface="Times New Roman"/>
                <a:cs typeface="Times New Roman"/>
              </a:rPr>
              <a:t>	</a:t>
            </a:r>
            <a:r>
              <a:rPr sz="1838" spc="9" dirty="0">
                <a:latin typeface="Symbol"/>
                <a:cs typeface="Symbol"/>
              </a:rPr>
              <a:t></a:t>
            </a:r>
            <a:endParaRPr sz="1838">
              <a:latin typeface="Symbol"/>
              <a:cs typeface="Symbol"/>
            </a:endParaRPr>
          </a:p>
          <a:p>
            <a:pPr marL="10860">
              <a:spcBef>
                <a:spcPts val="530"/>
              </a:spcBef>
            </a:pPr>
            <a:r>
              <a:rPr sz="1539" spc="-4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1539" dirty="0">
                <a:solidFill>
                  <a:srgbClr val="FF0000"/>
                </a:solidFill>
                <a:latin typeface="Calibri"/>
                <a:cs typeface="Calibri"/>
              </a:rPr>
              <a:t>happens </a:t>
            </a:r>
            <a:r>
              <a:rPr sz="1539" spc="-13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539" spc="-4" dirty="0">
                <a:solidFill>
                  <a:srgbClr val="FF0000"/>
                </a:solidFill>
                <a:latin typeface="Calibri"/>
                <a:cs typeface="Calibri"/>
              </a:rPr>
              <a:t>the P‐matrix, </a:t>
            </a:r>
            <a:r>
              <a:rPr sz="1539" dirty="0">
                <a:solidFill>
                  <a:srgbClr val="FF0000"/>
                </a:solidFill>
                <a:latin typeface="Calibri"/>
                <a:cs typeface="Calibri"/>
              </a:rPr>
              <a:t>if t is assumed</a:t>
            </a:r>
            <a:r>
              <a:rPr sz="1539" spc="-1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39" spc="-17" dirty="0">
                <a:solidFill>
                  <a:srgbClr val="FF0000"/>
                </a:solidFill>
                <a:latin typeface="Calibri"/>
                <a:cs typeface="Calibri"/>
              </a:rPr>
              <a:t>zero?</a:t>
            </a:r>
            <a:endParaRPr sz="1539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19011" y="1950807"/>
            <a:ext cx="2108309" cy="2097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/>
          <p:nvPr/>
        </p:nvSpPr>
        <p:spPr>
          <a:xfrm>
            <a:off x="4138160" y="2872215"/>
            <a:ext cx="4251633" cy="1393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object 18"/>
          <p:cNvSpPr/>
          <p:nvPr/>
        </p:nvSpPr>
        <p:spPr>
          <a:xfrm>
            <a:off x="5005369" y="1641656"/>
            <a:ext cx="2175483" cy="1084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object 19"/>
          <p:cNvSpPr txBox="1"/>
          <p:nvPr/>
        </p:nvSpPr>
        <p:spPr>
          <a:xfrm>
            <a:off x="4162461" y="4871624"/>
            <a:ext cx="1594227" cy="297090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>
              <a:spcBef>
                <a:spcPts val="111"/>
              </a:spcBef>
            </a:pPr>
            <a:r>
              <a:rPr sz="1838" spc="17" dirty="0">
                <a:latin typeface="Symbol"/>
                <a:cs typeface="Symbol"/>
              </a:rPr>
              <a:t></a:t>
            </a:r>
            <a:r>
              <a:rPr sz="1838" spc="-4" dirty="0">
                <a:latin typeface="Times New Roman"/>
                <a:cs typeface="Times New Roman"/>
              </a:rPr>
              <a:t> </a:t>
            </a:r>
            <a:r>
              <a:rPr sz="1838" i="1" spc="17" dirty="0">
                <a:latin typeface="Times New Roman"/>
                <a:cs typeface="Times New Roman"/>
              </a:rPr>
              <a:t>KRK</a:t>
            </a:r>
            <a:r>
              <a:rPr sz="1838" i="1" spc="-184" dirty="0">
                <a:latin typeface="Times New Roman"/>
                <a:cs typeface="Times New Roman"/>
              </a:rPr>
              <a:t> </a:t>
            </a:r>
            <a:r>
              <a:rPr sz="1603" spc="-32" baseline="42222" dirty="0">
                <a:latin typeface="Symbol"/>
                <a:cs typeface="Symbol"/>
              </a:rPr>
              <a:t></a:t>
            </a:r>
            <a:r>
              <a:rPr sz="1603" spc="-32" baseline="42222" dirty="0">
                <a:latin typeface="Times New Roman"/>
                <a:cs typeface="Times New Roman"/>
              </a:rPr>
              <a:t>1</a:t>
            </a:r>
            <a:r>
              <a:rPr sz="1603" spc="-257" baseline="42222" dirty="0">
                <a:latin typeface="Times New Roman"/>
                <a:cs typeface="Times New Roman"/>
              </a:rPr>
              <a:t> </a:t>
            </a:r>
            <a:r>
              <a:rPr sz="1838" i="1" spc="30" dirty="0">
                <a:latin typeface="Times New Roman"/>
                <a:cs typeface="Times New Roman"/>
              </a:rPr>
              <a:t>x</a:t>
            </a:r>
            <a:r>
              <a:rPr sz="1838" spc="30" dirty="0">
                <a:latin typeface="Times New Roman"/>
                <a:cs typeface="Times New Roman"/>
              </a:rPr>
              <a:t>'</a:t>
            </a:r>
            <a:r>
              <a:rPr sz="1838" spc="-282" dirty="0">
                <a:latin typeface="Times New Roman"/>
                <a:cs typeface="Times New Roman"/>
              </a:rPr>
              <a:t> </a:t>
            </a:r>
            <a:r>
              <a:rPr sz="1838" spc="13" dirty="0">
                <a:latin typeface="Symbol"/>
                <a:cs typeface="Symbol"/>
              </a:rPr>
              <a:t></a:t>
            </a:r>
            <a:r>
              <a:rPr sz="1838" spc="17" dirty="0">
                <a:latin typeface="Times New Roman"/>
                <a:cs typeface="Times New Roman"/>
              </a:rPr>
              <a:t> </a:t>
            </a:r>
            <a:r>
              <a:rPr sz="1838" i="1" spc="21" dirty="0">
                <a:latin typeface="Times New Roman"/>
                <a:cs typeface="Times New Roman"/>
              </a:rPr>
              <a:t>Hx</a:t>
            </a:r>
            <a:r>
              <a:rPr sz="1838" spc="21" dirty="0">
                <a:latin typeface="Times New Roman"/>
                <a:cs typeface="Times New Roman"/>
              </a:rPr>
              <a:t>'</a:t>
            </a:r>
            <a:endParaRPr sz="1838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9563" y="4846658"/>
            <a:ext cx="2857229" cy="389843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  <a:tabLst>
                <a:tab pos="1817925" algn="l"/>
              </a:tabLst>
            </a:pPr>
            <a:r>
              <a:rPr sz="2437" spc="-141" dirty="0">
                <a:latin typeface="Symbol"/>
                <a:cs typeface="Symbol"/>
              </a:rPr>
              <a:t></a:t>
            </a:r>
            <a:r>
              <a:rPr sz="1838" i="1" spc="26" dirty="0">
                <a:latin typeface="Times New Roman"/>
                <a:cs typeface="Times New Roman"/>
              </a:rPr>
              <a:t>x</a:t>
            </a:r>
            <a:r>
              <a:rPr sz="1838" spc="4" dirty="0">
                <a:latin typeface="Times New Roman"/>
                <a:cs typeface="Times New Roman"/>
              </a:rPr>
              <a:t>,</a:t>
            </a:r>
            <a:r>
              <a:rPr sz="1838" spc="-51" dirty="0">
                <a:latin typeface="Times New Roman"/>
                <a:cs typeface="Times New Roman"/>
              </a:rPr>
              <a:t> </a:t>
            </a:r>
            <a:r>
              <a:rPr sz="1838" i="1" spc="60" dirty="0">
                <a:latin typeface="Times New Roman"/>
                <a:cs typeface="Times New Roman"/>
              </a:rPr>
              <a:t>y</a:t>
            </a:r>
            <a:r>
              <a:rPr sz="1838" spc="-171" dirty="0">
                <a:latin typeface="Times New Roman"/>
                <a:cs typeface="Times New Roman"/>
              </a:rPr>
              <a:t>,</a:t>
            </a:r>
            <a:r>
              <a:rPr sz="1838" spc="-77" dirty="0">
                <a:latin typeface="Times New Roman"/>
                <a:cs typeface="Times New Roman"/>
              </a:rPr>
              <a:t>1</a:t>
            </a:r>
            <a:r>
              <a:rPr sz="2437" spc="-325" dirty="0">
                <a:latin typeface="Symbol"/>
                <a:cs typeface="Symbol"/>
              </a:rPr>
              <a:t></a:t>
            </a:r>
            <a:r>
              <a:rPr sz="1603" i="1" spc="13" baseline="51111" dirty="0">
                <a:latin typeface="Times New Roman"/>
                <a:cs typeface="Times New Roman"/>
              </a:rPr>
              <a:t>T</a:t>
            </a:r>
            <a:r>
              <a:rPr sz="1603" i="1" baseline="51111" dirty="0">
                <a:latin typeface="Times New Roman"/>
                <a:cs typeface="Times New Roman"/>
              </a:rPr>
              <a:t>  </a:t>
            </a:r>
            <a:r>
              <a:rPr sz="1603" i="1" spc="-57" baseline="51111" dirty="0">
                <a:latin typeface="Times New Roman"/>
                <a:cs typeface="Times New Roman"/>
              </a:rPr>
              <a:t> </a:t>
            </a:r>
            <a:r>
              <a:rPr sz="1838" spc="17" dirty="0">
                <a:latin typeface="Symbol"/>
                <a:cs typeface="Symbol"/>
              </a:rPr>
              <a:t></a:t>
            </a:r>
            <a:r>
              <a:rPr sz="1838" spc="60" dirty="0">
                <a:latin typeface="Times New Roman"/>
                <a:cs typeface="Times New Roman"/>
              </a:rPr>
              <a:t> </a:t>
            </a:r>
            <a:r>
              <a:rPr sz="1838" i="1" spc="13" dirty="0">
                <a:latin typeface="Times New Roman"/>
                <a:cs typeface="Times New Roman"/>
              </a:rPr>
              <a:t>x</a:t>
            </a:r>
            <a:r>
              <a:rPr sz="1838" i="1" spc="-60" dirty="0">
                <a:latin typeface="Times New Roman"/>
                <a:cs typeface="Times New Roman"/>
              </a:rPr>
              <a:t> </a:t>
            </a:r>
            <a:r>
              <a:rPr sz="1838" spc="21" dirty="0">
                <a:latin typeface="Symbol"/>
                <a:cs typeface="Symbol"/>
              </a:rPr>
              <a:t></a:t>
            </a:r>
            <a:r>
              <a:rPr sz="1838" spc="17" dirty="0">
                <a:latin typeface="Times New Roman"/>
                <a:cs typeface="Times New Roman"/>
              </a:rPr>
              <a:t> </a:t>
            </a:r>
            <a:r>
              <a:rPr sz="1838" i="1" spc="17" dirty="0">
                <a:latin typeface="Times New Roman"/>
                <a:cs typeface="Times New Roman"/>
              </a:rPr>
              <a:t>PX</a:t>
            </a:r>
            <a:r>
              <a:rPr sz="1838" i="1" dirty="0">
                <a:latin typeface="Times New Roman"/>
                <a:cs typeface="Times New Roman"/>
              </a:rPr>
              <a:t>	</a:t>
            </a:r>
            <a:r>
              <a:rPr sz="2758" spc="19" baseline="1291" dirty="0">
                <a:latin typeface="Symbol"/>
                <a:cs typeface="Symbol"/>
              </a:rPr>
              <a:t></a:t>
            </a:r>
            <a:r>
              <a:rPr sz="2758" spc="38" baseline="1291" dirty="0">
                <a:latin typeface="Times New Roman"/>
                <a:cs typeface="Times New Roman"/>
              </a:rPr>
              <a:t> </a:t>
            </a:r>
            <a:r>
              <a:rPr sz="2758" i="1" spc="26" baseline="1291" dirty="0">
                <a:latin typeface="Times New Roman"/>
                <a:cs typeface="Times New Roman"/>
              </a:rPr>
              <a:t>K</a:t>
            </a:r>
            <a:r>
              <a:rPr sz="2758" i="1" spc="-371" baseline="1291" dirty="0">
                <a:latin typeface="Times New Roman"/>
                <a:cs typeface="Times New Roman"/>
              </a:rPr>
              <a:t> </a:t>
            </a:r>
            <a:r>
              <a:rPr sz="2437" spc="-235" dirty="0">
                <a:latin typeface="Symbol"/>
                <a:cs typeface="Symbol"/>
              </a:rPr>
              <a:t></a:t>
            </a:r>
            <a:r>
              <a:rPr sz="2758" i="1" spc="13" baseline="1291" dirty="0">
                <a:latin typeface="Times New Roman"/>
                <a:cs typeface="Times New Roman"/>
              </a:rPr>
              <a:t>r</a:t>
            </a:r>
            <a:r>
              <a:rPr sz="2758" i="1" spc="-263" baseline="1291" dirty="0">
                <a:latin typeface="Times New Roman"/>
                <a:cs typeface="Times New Roman"/>
              </a:rPr>
              <a:t> </a:t>
            </a:r>
            <a:r>
              <a:rPr sz="2758" i="1" spc="13" baseline="1291" dirty="0">
                <a:latin typeface="Times New Roman"/>
                <a:cs typeface="Times New Roman"/>
              </a:rPr>
              <a:t>r</a:t>
            </a:r>
            <a:r>
              <a:rPr sz="2758" i="1" spc="44" baseline="1291" dirty="0">
                <a:latin typeface="Times New Roman"/>
                <a:cs typeface="Times New Roman"/>
              </a:rPr>
              <a:t> </a:t>
            </a:r>
            <a:r>
              <a:rPr sz="2758" i="1" spc="13" baseline="1291" dirty="0">
                <a:latin typeface="Times New Roman"/>
                <a:cs typeface="Times New Roman"/>
              </a:rPr>
              <a:t>r</a:t>
            </a:r>
            <a:r>
              <a:rPr sz="2758" i="1" spc="-147" baseline="1291" dirty="0">
                <a:latin typeface="Times New Roman"/>
                <a:cs typeface="Times New Roman"/>
              </a:rPr>
              <a:t> </a:t>
            </a:r>
            <a:r>
              <a:rPr sz="2758" i="1" spc="6" baseline="1291" dirty="0">
                <a:latin typeface="Times New Roman"/>
                <a:cs typeface="Times New Roman"/>
              </a:rPr>
              <a:t>t</a:t>
            </a:r>
            <a:r>
              <a:rPr sz="2758" i="1" spc="-416" baseline="1291" dirty="0">
                <a:latin typeface="Times New Roman"/>
                <a:cs typeface="Times New Roman"/>
              </a:rPr>
              <a:t> </a:t>
            </a:r>
            <a:r>
              <a:rPr sz="2437" spc="-359" dirty="0">
                <a:latin typeface="Symbol"/>
                <a:cs typeface="Symbol"/>
              </a:rPr>
              <a:t></a:t>
            </a:r>
            <a:endParaRPr sz="2437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>
            <a:extLst>
              <a:ext uri="{FF2B5EF4-FFF2-40B4-BE49-F238E27FC236}">
                <a16:creationId xmlns:a16="http://schemas.microsoft.com/office/drawing/2014/main" id="{5AC3521A-7CCB-487D-A88D-AB5560CF2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330756" name="Object 4">
            <a:extLst>
              <a:ext uri="{FF2B5EF4-FFF2-40B4-BE49-F238E27FC236}">
                <a16:creationId xmlns:a16="http://schemas.microsoft.com/office/drawing/2014/main" id="{5F04E482-7AA7-4E73-91BB-70552DE31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790650"/>
              </p:ext>
            </p:extLst>
          </p:nvPr>
        </p:nvGraphicFramePr>
        <p:xfrm>
          <a:off x="744537" y="877094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hoto Editor Photo" r:id="rId3" imgW="5106113" imgH="5172797" progId="MSPhotoEd.3">
                  <p:embed/>
                </p:oleObj>
              </mc:Choice>
              <mc:Fallback>
                <p:oleObj name="Photo Editor Photo" r:id="rId3" imgW="5106113" imgH="5172797" progId="MSPhotoEd.3">
                  <p:embed/>
                  <p:pic>
                    <p:nvPicPr>
                      <p:cNvPr id="330756" name="Object 4">
                        <a:extLst>
                          <a:ext uri="{FF2B5EF4-FFF2-40B4-BE49-F238E27FC236}">
                            <a16:creationId xmlns:a16="http://schemas.microsoft.com/office/drawing/2014/main" id="{5F04E482-7AA7-4E73-91BB-70552DE31C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" y="877094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9" name="Object 7">
            <a:extLst>
              <a:ext uri="{FF2B5EF4-FFF2-40B4-BE49-F238E27FC236}">
                <a16:creationId xmlns:a16="http://schemas.microsoft.com/office/drawing/2014/main" id="{9B64EBCC-90D0-49A2-AC46-B21C47F0C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44081"/>
              </p:ext>
            </p:extLst>
          </p:nvPr>
        </p:nvGraphicFramePr>
        <p:xfrm>
          <a:off x="4065282" y="855664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hoto Editor Photo" r:id="rId5" imgW="5106113" imgH="5172797" progId="MSPhotoEd.3">
                  <p:embed/>
                </p:oleObj>
              </mc:Choice>
              <mc:Fallback>
                <p:oleObj name="Photo Editor Photo" r:id="rId5" imgW="5106113" imgH="5172797" progId="MSPhotoEd.3">
                  <p:embed/>
                  <p:pic>
                    <p:nvPicPr>
                      <p:cNvPr id="330759" name="Object 7">
                        <a:extLst>
                          <a:ext uri="{FF2B5EF4-FFF2-40B4-BE49-F238E27FC236}">
                            <a16:creationId xmlns:a16="http://schemas.microsoft.com/office/drawing/2014/main" id="{9B64EBCC-90D0-49A2-AC46-B21C47F0C7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282" y="855664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65" name="Oval 13">
            <a:extLst>
              <a:ext uri="{FF2B5EF4-FFF2-40B4-BE49-F238E27FC236}">
                <a16:creationId xmlns:a16="http://schemas.microsoft.com/office/drawing/2014/main" id="{46184241-B229-45B8-8F1D-8A5C092AE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3895725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6" name="Oval 14">
            <a:extLst>
              <a:ext uri="{FF2B5EF4-FFF2-40B4-BE49-F238E27FC236}">
                <a16:creationId xmlns:a16="http://schemas.microsoft.com/office/drawing/2014/main" id="{ACD27B40-1CD8-4E12-850B-DAA72B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33909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7" name="Oval 15">
            <a:extLst>
              <a:ext uri="{FF2B5EF4-FFF2-40B4-BE49-F238E27FC236}">
                <a16:creationId xmlns:a16="http://schemas.microsoft.com/office/drawing/2014/main" id="{E4AC14BC-12BB-43F7-94C4-CC60EBAF9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4385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8" name="Oval 16">
            <a:extLst>
              <a:ext uri="{FF2B5EF4-FFF2-40B4-BE49-F238E27FC236}">
                <a16:creationId xmlns:a16="http://schemas.microsoft.com/office/drawing/2014/main" id="{A446AD02-3E10-429B-BA80-63F2F3DF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195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9" name="Oval 17">
            <a:extLst>
              <a:ext uri="{FF2B5EF4-FFF2-40B4-BE49-F238E27FC236}">
                <a16:creationId xmlns:a16="http://schemas.microsoft.com/office/drawing/2014/main" id="{BB490CA6-A705-4C23-8469-F7672715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391795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70" name="Oval 18">
            <a:extLst>
              <a:ext uri="{FF2B5EF4-FFF2-40B4-BE49-F238E27FC236}">
                <a16:creationId xmlns:a16="http://schemas.microsoft.com/office/drawing/2014/main" id="{82EA197B-6147-45DA-939A-1FB0BBF4E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32131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71" name="Oval 19">
            <a:extLst>
              <a:ext uri="{FF2B5EF4-FFF2-40B4-BE49-F238E27FC236}">
                <a16:creationId xmlns:a16="http://schemas.microsoft.com/office/drawing/2014/main" id="{64AC453A-6108-4777-B078-97877274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321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Oval 20">
            <a:extLst>
              <a:ext uri="{FF2B5EF4-FFF2-40B4-BE49-F238E27FC236}">
                <a16:creationId xmlns:a16="http://schemas.microsoft.com/office/drawing/2014/main" id="{39F814DB-845F-4F43-B9D2-FC2FE3D98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39179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Rectangle 21">
            <a:extLst>
              <a:ext uri="{FF2B5EF4-FFF2-40B4-BE49-F238E27FC236}">
                <a16:creationId xmlns:a16="http://schemas.microsoft.com/office/drawing/2014/main" id="{04404DAD-165E-46A4-AB71-082D9217A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To unwarp (rectify) an image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solve for homography </a:t>
            </a:r>
            <a:r>
              <a:rPr lang="en-US" altLang="en-US" sz="2000" b="1">
                <a:latin typeface="Arial" panose="020B0604020202020204" pitchFamily="34" charset="0"/>
              </a:rPr>
              <a:t>H</a:t>
            </a:r>
            <a:r>
              <a:rPr lang="en-US" altLang="en-US" sz="2000">
                <a:latin typeface="Arial" panose="020B0604020202020204" pitchFamily="34" charset="0"/>
              </a:rPr>
              <a:t> given </a:t>
            </a:r>
            <a:r>
              <a:rPr lang="en-US" altLang="en-US" sz="2000" b="1">
                <a:latin typeface="Arial" panose="020B0604020202020204" pitchFamily="34" charset="0"/>
              </a:rPr>
              <a:t>p</a:t>
            </a:r>
            <a:r>
              <a:rPr lang="en-US" altLang="en-US" sz="2000">
                <a:latin typeface="Arial" panose="020B0604020202020204" pitchFamily="34" charset="0"/>
              </a:rPr>
              <a:t> and </a:t>
            </a:r>
            <a:r>
              <a:rPr lang="en-US" altLang="en-US" sz="2000" b="1">
                <a:latin typeface="Arial" panose="020B0604020202020204" pitchFamily="34" charset="0"/>
              </a:rPr>
              <a:t>p’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solve equations of the form:  w</a:t>
            </a:r>
            <a:r>
              <a:rPr lang="en-US" altLang="en-US" sz="2000" b="1">
                <a:latin typeface="Arial" panose="020B0604020202020204" pitchFamily="34" charset="0"/>
              </a:rPr>
              <a:t>p’</a:t>
            </a:r>
            <a:r>
              <a:rPr lang="en-US" altLang="en-US" sz="2000">
                <a:latin typeface="Arial" panose="020B0604020202020204" pitchFamily="34" charset="0"/>
              </a:rPr>
              <a:t> = </a:t>
            </a:r>
            <a:r>
              <a:rPr lang="en-US" altLang="en-US" sz="2000" b="1">
                <a:latin typeface="Arial" panose="020B0604020202020204" pitchFamily="34" charset="0"/>
              </a:rPr>
              <a:t>Hp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1800">
                <a:latin typeface="Arial" panose="020B0604020202020204" pitchFamily="34" charset="0"/>
              </a:rPr>
              <a:t>linear in unknowns:  w and coefficients of </a:t>
            </a:r>
            <a:r>
              <a:rPr lang="en-US" altLang="en-US" sz="1800" b="1">
                <a:latin typeface="Arial" panose="020B0604020202020204" pitchFamily="34" charset="0"/>
              </a:rPr>
              <a:t>H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1800">
                <a:latin typeface="Arial" panose="020B0604020202020204" pitchFamily="34" charset="0"/>
              </a:rPr>
              <a:t>H is defined up to an arbitrary scale factor</a:t>
            </a:r>
          </a:p>
          <a:p>
            <a:pPr lvl="2">
              <a:spcBef>
                <a:spcPct val="20000"/>
              </a:spcBef>
              <a:buFontTx/>
              <a:buChar char="–"/>
            </a:pPr>
            <a:r>
              <a:rPr lang="en-US" altLang="en-US" sz="1800">
                <a:latin typeface="Arial" panose="020B0604020202020204" pitchFamily="34" charset="0"/>
              </a:rPr>
              <a:t>how many points are necessary to solve for </a:t>
            </a:r>
            <a:r>
              <a:rPr lang="en-US" altLang="en-US" sz="1800" b="1">
                <a:latin typeface="Arial" panose="020B0604020202020204" pitchFamily="34" charset="0"/>
              </a:rPr>
              <a:t>H</a:t>
            </a:r>
            <a:r>
              <a:rPr lang="en-US" altLang="en-US" sz="1800">
                <a:latin typeface="Arial" panose="020B0604020202020204" pitchFamily="34" charset="0"/>
              </a:rPr>
              <a:t>?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330774" name="Text Box 22">
            <a:extLst>
              <a:ext uri="{FF2B5EF4-FFF2-40B4-BE49-F238E27FC236}">
                <a16:creationId xmlns:a16="http://schemas.microsoft.com/office/drawing/2014/main" id="{A8E5B629-B9A2-45E0-B10F-FE97E9F2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333692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0775" name="Text Box 23">
            <a:extLst>
              <a:ext uri="{FF2B5EF4-FFF2-40B4-BE49-F238E27FC236}">
                <a16:creationId xmlns:a16="http://schemas.microsoft.com/office/drawing/2014/main" id="{96DB6127-5FE7-47DC-B35F-9C32281DB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63" y="3124200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p’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69ABC846-F18A-4594-B056-9E4A2F1EC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for homographies</a:t>
            </a:r>
          </a:p>
        </p:txBody>
      </p:sp>
      <p:pic>
        <p:nvPicPr>
          <p:cNvPr id="377859" name="Picture 3" descr="Edittex">
            <a:extLst>
              <a:ext uri="{FF2B5EF4-FFF2-40B4-BE49-F238E27FC236}">
                <a16:creationId xmlns:a16="http://schemas.microsoft.com/office/drawing/2014/main" id="{FE845F58-246C-4E34-8554-21B6DC3F4B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8" y="1326356"/>
            <a:ext cx="36877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60" name="Picture 4" descr="Edittex">
            <a:extLst>
              <a:ext uri="{FF2B5EF4-FFF2-40B4-BE49-F238E27FC236}">
                <a16:creationId xmlns:a16="http://schemas.microsoft.com/office/drawing/2014/main" id="{D0C0F7CE-5845-477E-982B-726418C41F7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357438"/>
            <a:ext cx="27686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61" name="Picture 5" descr="Edittex">
            <a:extLst>
              <a:ext uri="{FF2B5EF4-FFF2-40B4-BE49-F238E27FC236}">
                <a16:creationId xmlns:a16="http://schemas.microsoft.com/office/drawing/2014/main" id="{12CE2AD5-BCE0-4CE5-9326-ED913192F63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735388"/>
            <a:ext cx="45799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62" name="Picture 6" descr="Edittex">
            <a:extLst>
              <a:ext uri="{FF2B5EF4-FFF2-40B4-BE49-F238E27FC236}">
                <a16:creationId xmlns:a16="http://schemas.microsoft.com/office/drawing/2014/main" id="{2ADFFD65-62E1-4FC4-BC80-FEC6D9920D3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572000"/>
            <a:ext cx="51736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7" y="75837"/>
            <a:ext cx="8982075" cy="52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86402"/>
            <a:ext cx="3600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5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DB730D17-F2A2-4025-A169-F803C2017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for homographies</a:t>
            </a:r>
          </a:p>
        </p:txBody>
      </p:sp>
      <p:pic>
        <p:nvPicPr>
          <p:cNvPr id="378883" name="Picture 3" descr="Edittex">
            <a:extLst>
              <a:ext uri="{FF2B5EF4-FFF2-40B4-BE49-F238E27FC236}">
                <a16:creationId xmlns:a16="http://schemas.microsoft.com/office/drawing/2014/main" id="{E600DCB2-8BEC-42CA-B451-409910A8658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68413"/>
            <a:ext cx="562133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884" name="Text Box 4">
            <a:extLst>
              <a:ext uri="{FF2B5EF4-FFF2-40B4-BE49-F238E27FC236}">
                <a16:creationId xmlns:a16="http://schemas.microsoft.com/office/drawing/2014/main" id="{C6A26215-E626-4C70-B4B5-812DAB28B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76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78885" name="Text Box 5">
            <a:extLst>
              <a:ext uri="{FF2B5EF4-FFF2-40B4-BE49-F238E27FC236}">
                <a16:creationId xmlns:a16="http://schemas.microsoft.com/office/drawing/2014/main" id="{C228C25C-C800-4679-8CB4-C1BE9F18A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3276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378886" name="Text Box 6">
            <a:extLst>
              <a:ext uri="{FF2B5EF4-FFF2-40B4-BE49-F238E27FC236}">
                <a16:creationId xmlns:a16="http://schemas.microsoft.com/office/drawing/2014/main" id="{2D8FE96A-EBBC-42FC-8A03-E45BBB9B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276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378887" name="Group 7">
            <a:extLst>
              <a:ext uri="{FF2B5EF4-FFF2-40B4-BE49-F238E27FC236}">
                <a16:creationId xmlns:a16="http://schemas.microsoft.com/office/drawing/2014/main" id="{168845D8-9894-4B66-81CB-4A82DB7695E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962400"/>
            <a:ext cx="7848600" cy="1219200"/>
            <a:chOff x="432" y="2496"/>
            <a:chExt cx="4944" cy="768"/>
          </a:xfrm>
        </p:grpSpPr>
        <p:sp>
          <p:nvSpPr>
            <p:cNvPr id="378888" name="Rectangle 8">
              <a:extLst>
                <a:ext uri="{FF2B5EF4-FFF2-40B4-BE49-F238E27FC236}">
                  <a16:creationId xmlns:a16="http://schemas.microsoft.com/office/drawing/2014/main" id="{7A2E1AD4-A8AF-4852-83A3-C5C7C5415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96"/>
              <a:ext cx="494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Linear least squares</a:t>
              </a:r>
            </a:p>
            <a:p>
              <a:pPr lvl="1"/>
              <a:r>
                <a:rPr lang="en-US" altLang="en-US"/>
                <a:t>Since </a:t>
              </a:r>
              <a:r>
                <a:rPr lang="en-US" altLang="en-US" b="1"/>
                <a:t>h</a:t>
              </a:r>
              <a:r>
                <a:rPr lang="en-US" altLang="en-US"/>
                <a:t> is only defined up to scale, solve for unit vector </a:t>
              </a:r>
              <a:r>
                <a:rPr lang="en-US" altLang="en-US" b="1">
                  <a:cs typeface="Arial" panose="020B0604020202020204" pitchFamily="34" charset="0"/>
                </a:rPr>
                <a:t>ĥ</a:t>
              </a:r>
              <a:endParaRPr lang="en-US" altLang="en-US" b="1"/>
            </a:p>
            <a:p>
              <a:pPr lvl="1"/>
              <a:r>
                <a:rPr lang="en-US" altLang="en-US"/>
                <a:t>Minimize </a:t>
              </a:r>
            </a:p>
          </p:txBody>
        </p:sp>
        <p:pic>
          <p:nvPicPr>
            <p:cNvPr id="378889" name="Picture 9" descr="Edittex">
              <a:extLst>
                <a:ext uri="{FF2B5EF4-FFF2-40B4-BE49-F238E27FC236}">
                  <a16:creationId xmlns:a16="http://schemas.microsoft.com/office/drawing/2014/main" id="{967F8189-B98C-4D94-B363-29F9DE38EAD5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" y="3020"/>
              <a:ext cx="44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8890" name="Picture 10" descr="Edittex">
            <a:extLst>
              <a:ext uri="{FF2B5EF4-FFF2-40B4-BE49-F238E27FC236}">
                <a16:creationId xmlns:a16="http://schemas.microsoft.com/office/drawing/2014/main" id="{ACE52924-E166-4DE4-879F-C49418418F5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81600"/>
            <a:ext cx="36068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8891" name="Group 11">
            <a:extLst>
              <a:ext uri="{FF2B5EF4-FFF2-40B4-BE49-F238E27FC236}">
                <a16:creationId xmlns:a16="http://schemas.microsoft.com/office/drawing/2014/main" id="{FD59E0EA-CA62-4255-8D16-443687A802C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587750"/>
            <a:ext cx="3971925" cy="309563"/>
            <a:chOff x="2064" y="2260"/>
            <a:chExt cx="2502" cy="195"/>
          </a:xfrm>
        </p:grpSpPr>
        <p:sp>
          <p:nvSpPr>
            <p:cNvPr id="378892" name="Text Box 12">
              <a:extLst>
                <a:ext uri="{FF2B5EF4-FFF2-40B4-BE49-F238E27FC236}">
                  <a16:creationId xmlns:a16="http://schemas.microsoft.com/office/drawing/2014/main" id="{29A8FDCB-AE22-478B-8BF0-EF8269A55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260"/>
              <a:ext cx="4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Arial" panose="020B0604020202020204" pitchFamily="34" charset="0"/>
                </a:rPr>
                <a:t>2n </a:t>
              </a:r>
              <a:r>
                <a:rPr lang="en-US" altLang="en-US" sz="1400" b="1">
                  <a:latin typeface="Arial" panose="020B0604020202020204" pitchFamily="34" charset="0"/>
                  <a:cs typeface="Times New Roman" panose="02020603050405020304" pitchFamily="18" charset="0"/>
                </a:rPr>
                <a:t>× 9</a:t>
              </a:r>
              <a:endParaRPr lang="en-US" altLang="en-US" sz="1400" b="1">
                <a:latin typeface="Arial" panose="020B0604020202020204" pitchFamily="34" charset="0"/>
              </a:endParaRPr>
            </a:p>
          </p:txBody>
        </p:sp>
        <p:sp>
          <p:nvSpPr>
            <p:cNvPr id="378893" name="Text Box 13">
              <a:extLst>
                <a:ext uri="{FF2B5EF4-FFF2-40B4-BE49-F238E27FC236}">
                  <a16:creationId xmlns:a16="http://schemas.microsoft.com/office/drawing/2014/main" id="{EAEEE5B1-86A4-48A2-83F8-67411552B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6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Arial" panose="020B0604020202020204" pitchFamily="34" charset="0"/>
                  <a:cs typeface="Times New Roman" panose="02020603050405020304" pitchFamily="18" charset="0"/>
                </a:rPr>
                <a:t>9</a:t>
              </a:r>
              <a:endParaRPr lang="en-US" altLang="en-US" sz="1400" b="1">
                <a:latin typeface="Arial" panose="020B0604020202020204" pitchFamily="34" charset="0"/>
              </a:endParaRPr>
            </a:p>
          </p:txBody>
        </p:sp>
        <p:sp>
          <p:nvSpPr>
            <p:cNvPr id="378894" name="Text Box 14">
              <a:extLst>
                <a:ext uri="{FF2B5EF4-FFF2-40B4-BE49-F238E27FC236}">
                  <a16:creationId xmlns:a16="http://schemas.microsoft.com/office/drawing/2014/main" id="{46019C49-0443-4EC5-9FC8-9128C52DB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263"/>
              <a:ext cx="2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Arial" panose="020B0604020202020204" pitchFamily="34" charset="0"/>
                  <a:cs typeface="Times New Roman" panose="02020603050405020304" pitchFamily="18" charset="0"/>
                </a:rPr>
                <a:t>2n</a:t>
              </a:r>
              <a:endParaRPr lang="en-US" altLang="en-US" sz="1400" b="1">
                <a:latin typeface="Arial" panose="020B0604020202020204" pitchFamily="34" charset="0"/>
              </a:endParaRPr>
            </a:p>
          </p:txBody>
        </p:sp>
      </p:grpSp>
      <p:sp>
        <p:nvSpPr>
          <p:cNvPr id="378895" name="Rectangle 15">
            <a:extLst>
              <a:ext uri="{FF2B5EF4-FFF2-40B4-BE49-F238E27FC236}">
                <a16:creationId xmlns:a16="http://schemas.microsoft.com/office/drawing/2014/main" id="{54AD3C6A-7AA9-4E89-924B-309E5F8B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/>
              <a:t>Solution: </a:t>
            </a:r>
            <a:r>
              <a:rPr lang="en-US" altLang="en-US" b="1">
                <a:cs typeface="Arial" panose="020B0604020202020204" pitchFamily="34" charset="0"/>
              </a:rPr>
              <a:t>ĥ</a:t>
            </a:r>
            <a:r>
              <a:rPr lang="en-US" altLang="en-US"/>
              <a:t> = eigenvector of </a:t>
            </a:r>
            <a:r>
              <a:rPr lang="en-US" altLang="en-US" b="1"/>
              <a:t>A</a:t>
            </a:r>
            <a:r>
              <a:rPr lang="en-US" altLang="en-US" baseline="30000"/>
              <a:t>T</a:t>
            </a:r>
            <a:r>
              <a:rPr lang="en-US" altLang="en-US" b="1"/>
              <a:t>A</a:t>
            </a:r>
            <a:r>
              <a:rPr lang="en-US" altLang="en-US"/>
              <a:t> with smallest eigenvalue</a:t>
            </a:r>
          </a:p>
          <a:p>
            <a:pPr lvl="1"/>
            <a:r>
              <a:rPr lang="en-US" altLang="en-US"/>
              <a:t>Works with 4 or more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7977" y="583282"/>
            <a:ext cx="5709611" cy="688074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spc="-4" dirty="0"/>
              <a:t>Inhomogeneous</a:t>
            </a:r>
            <a:r>
              <a:rPr spc="-60" dirty="0"/>
              <a:t> </a:t>
            </a:r>
            <a:r>
              <a:rPr dirty="0"/>
              <a:t>solution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9174105" y="6793442"/>
            <a:ext cx="22034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30"/>
                </a:lnSpc>
              </a:pPr>
              <a:t>21</a:t>
            </a:fld>
            <a:endParaRPr spc="-4" dirty="0"/>
          </a:p>
        </p:txBody>
      </p:sp>
      <p:sp>
        <p:nvSpPr>
          <p:cNvPr id="4" name="object 4"/>
          <p:cNvSpPr txBox="1"/>
          <p:nvPr/>
        </p:nvSpPr>
        <p:spPr>
          <a:xfrm>
            <a:off x="1394533" y="2680994"/>
            <a:ext cx="103712" cy="268059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</a:pPr>
            <a:r>
              <a:rPr sz="1667" dirty="0">
                <a:latin typeface="Symbol"/>
                <a:cs typeface="Symbol"/>
              </a:rPr>
              <a:t></a:t>
            </a:r>
            <a:endParaRPr sz="1667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3299" y="3039993"/>
            <a:ext cx="1444904" cy="268059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  <a:tabLst>
                <a:tab pos="161268" algn="l"/>
                <a:tab pos="684708" algn="l"/>
                <a:tab pos="1007244" algn="l"/>
                <a:tab pos="1158194" algn="l"/>
                <a:tab pos="1352041" algn="l"/>
              </a:tabLst>
            </a:pPr>
            <a:r>
              <a:rPr sz="983" i="1" spc="-4" dirty="0">
                <a:latin typeface="Times New Roman"/>
                <a:cs typeface="Times New Roman"/>
              </a:rPr>
              <a:t>i	i </a:t>
            </a:r>
            <a:r>
              <a:rPr sz="983" i="1" spc="60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Symbol"/>
                <a:cs typeface="Symbol"/>
              </a:rPr>
              <a:t></a:t>
            </a:r>
            <a:r>
              <a:rPr sz="1667" dirty="0">
                <a:latin typeface="Times New Roman"/>
                <a:cs typeface="Times New Roman"/>
              </a:rPr>
              <a:t>	</a:t>
            </a:r>
            <a:r>
              <a:rPr sz="1667" dirty="0">
                <a:latin typeface="Symbol"/>
                <a:cs typeface="Symbol"/>
              </a:rPr>
              <a:t></a:t>
            </a:r>
            <a:r>
              <a:rPr sz="1667" dirty="0">
                <a:latin typeface="Times New Roman"/>
                <a:cs typeface="Times New Roman"/>
              </a:rPr>
              <a:t>	</a:t>
            </a:r>
            <a:r>
              <a:rPr sz="983" i="1" spc="-4" dirty="0">
                <a:latin typeface="Times New Roman"/>
                <a:cs typeface="Times New Roman"/>
              </a:rPr>
              <a:t>i</a:t>
            </a:r>
            <a:r>
              <a:rPr sz="983" i="1" dirty="0">
                <a:latin typeface="Times New Roman"/>
                <a:cs typeface="Times New Roman"/>
              </a:rPr>
              <a:t>	</a:t>
            </a:r>
            <a:r>
              <a:rPr sz="983" i="1" spc="-4" dirty="0">
                <a:latin typeface="Times New Roman"/>
                <a:cs typeface="Times New Roman"/>
              </a:rPr>
              <a:t>i</a:t>
            </a:r>
            <a:r>
              <a:rPr sz="983" i="1" dirty="0">
                <a:latin typeface="Times New Roman"/>
                <a:cs typeface="Times New Roman"/>
              </a:rPr>
              <a:t>	</a:t>
            </a:r>
            <a:r>
              <a:rPr sz="1667" dirty="0">
                <a:latin typeface="Symbol"/>
                <a:cs typeface="Symbol"/>
              </a:rPr>
              <a:t></a:t>
            </a:r>
            <a:endParaRPr sz="1667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2501" y="3125835"/>
            <a:ext cx="206337" cy="161129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  <a:tabLst>
                <a:tab pos="160182" algn="l"/>
              </a:tabLst>
            </a:pPr>
            <a:r>
              <a:rPr sz="983" i="1" spc="-4" dirty="0">
                <a:latin typeface="Times New Roman"/>
                <a:cs typeface="Times New Roman"/>
              </a:rPr>
              <a:t>i	i</a:t>
            </a:r>
            <a:endParaRPr sz="98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2517" y="3125835"/>
            <a:ext cx="849784" cy="161129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  <a:tabLst>
                <a:tab pos="193847" algn="l"/>
                <a:tab pos="621179" algn="l"/>
                <a:tab pos="804166" algn="l"/>
              </a:tabLst>
            </a:pPr>
            <a:r>
              <a:rPr sz="983" i="1" spc="-4" dirty="0">
                <a:latin typeface="Times New Roman"/>
                <a:cs typeface="Times New Roman"/>
              </a:rPr>
              <a:t>i	i	i	i</a:t>
            </a:r>
            <a:endParaRPr sz="98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4534" y="3040014"/>
            <a:ext cx="426249" cy="268059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  <a:tabLst>
                <a:tab pos="380634" algn="l"/>
              </a:tabLst>
            </a:pPr>
            <a:r>
              <a:rPr sz="1667" dirty="0">
                <a:latin typeface="Symbol"/>
                <a:cs typeface="Symbol"/>
              </a:rPr>
              <a:t></a:t>
            </a:r>
            <a:r>
              <a:rPr sz="1667" dirty="0">
                <a:latin typeface="Times New Roman"/>
                <a:cs typeface="Times New Roman"/>
              </a:rPr>
              <a:t> </a:t>
            </a:r>
            <a:r>
              <a:rPr sz="1667" spc="-4" dirty="0">
                <a:latin typeface="Times New Roman"/>
                <a:cs typeface="Times New Roman"/>
              </a:rPr>
              <a:t> </a:t>
            </a:r>
            <a:r>
              <a:rPr sz="983" i="1" spc="-4" dirty="0">
                <a:latin typeface="Times New Roman"/>
                <a:cs typeface="Times New Roman"/>
              </a:rPr>
              <a:t>i</a:t>
            </a:r>
            <a:r>
              <a:rPr sz="983" i="1" dirty="0">
                <a:latin typeface="Times New Roman"/>
                <a:cs typeface="Times New Roman"/>
              </a:rPr>
              <a:t>	</a:t>
            </a:r>
            <a:r>
              <a:rPr sz="983" i="1" spc="-4" dirty="0">
                <a:latin typeface="Times New Roman"/>
                <a:cs typeface="Times New Roman"/>
              </a:rPr>
              <a:t>i</a:t>
            </a:r>
            <a:endParaRPr sz="98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4533" y="2984574"/>
            <a:ext cx="1694138" cy="268123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>
              <a:spcBef>
                <a:spcPts val="90"/>
              </a:spcBef>
              <a:tabLst>
                <a:tab pos="693939" algn="l"/>
                <a:tab pos="1267878" algn="l"/>
              </a:tabLst>
            </a:pPr>
            <a:r>
              <a:rPr sz="2501" spc="83" baseline="25641" dirty="0">
                <a:latin typeface="Symbol"/>
                <a:cs typeface="Symbol"/>
              </a:rPr>
              <a:t></a:t>
            </a:r>
            <a:r>
              <a:rPr sz="1667" i="1" spc="56" dirty="0">
                <a:latin typeface="Times New Roman"/>
                <a:cs typeface="Times New Roman"/>
              </a:rPr>
              <a:t>x</a:t>
            </a:r>
            <a:r>
              <a:rPr sz="1667" i="1" spc="-34" dirty="0">
                <a:latin typeface="Times New Roman"/>
                <a:cs typeface="Times New Roman"/>
              </a:rPr>
              <a:t> </a:t>
            </a:r>
            <a:r>
              <a:rPr sz="1667" i="1" dirty="0">
                <a:latin typeface="Times New Roman"/>
                <a:cs typeface="Times New Roman"/>
              </a:rPr>
              <a:t>w</a:t>
            </a:r>
            <a:r>
              <a:rPr sz="1667" i="1" spc="-9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Times New Roman"/>
                <a:cs typeface="Times New Roman"/>
              </a:rPr>
              <a:t>'	</a:t>
            </a:r>
            <a:r>
              <a:rPr sz="1667" i="1" dirty="0">
                <a:latin typeface="Times New Roman"/>
                <a:cs typeface="Times New Roman"/>
              </a:rPr>
              <a:t>y</a:t>
            </a:r>
            <a:r>
              <a:rPr sz="1667" i="1" spc="-9" dirty="0">
                <a:latin typeface="Times New Roman"/>
                <a:cs typeface="Times New Roman"/>
              </a:rPr>
              <a:t> </a:t>
            </a:r>
            <a:r>
              <a:rPr sz="1667" i="1" dirty="0">
                <a:latin typeface="Times New Roman"/>
                <a:cs typeface="Times New Roman"/>
              </a:rPr>
              <a:t>w</a:t>
            </a:r>
            <a:r>
              <a:rPr sz="1667" i="1" spc="-4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Times New Roman"/>
                <a:cs typeface="Times New Roman"/>
              </a:rPr>
              <a:t>'	</a:t>
            </a:r>
            <a:r>
              <a:rPr sz="1667" i="1" dirty="0">
                <a:latin typeface="Times New Roman"/>
                <a:cs typeface="Times New Roman"/>
              </a:rPr>
              <a:t>w w</a:t>
            </a:r>
            <a:r>
              <a:rPr sz="1667" i="1" spc="-174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Times New Roman"/>
                <a:cs typeface="Times New Roman"/>
              </a:rPr>
              <a:t>'</a:t>
            </a:r>
            <a:endParaRPr sz="166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6037" y="2602190"/>
            <a:ext cx="6002243" cy="653002"/>
          </a:xfrm>
          <a:prstGeom prst="rect">
            <a:avLst/>
          </a:prstGeom>
        </p:spPr>
        <p:txBody>
          <a:bodyPr vert="horz" wrap="square" lIns="0" tIns="74933" rIns="0" bIns="0" rtlCol="0">
            <a:spAutoFit/>
          </a:bodyPr>
          <a:lstStyle/>
          <a:p>
            <a:pPr marL="10860">
              <a:spcBef>
                <a:spcPts val="590"/>
              </a:spcBef>
              <a:tabLst>
                <a:tab pos="594572" algn="l"/>
                <a:tab pos="1195118" algn="l"/>
                <a:tab pos="1653943" algn="l"/>
                <a:tab pos="2383720" algn="l"/>
                <a:tab pos="3126527" algn="l"/>
                <a:tab pos="3898657" algn="l"/>
                <a:tab pos="4466623" algn="l"/>
                <a:tab pos="5242011" algn="l"/>
              </a:tabLst>
            </a:pPr>
            <a:r>
              <a:rPr sz="1667" dirty="0">
                <a:latin typeface="Times New Roman"/>
                <a:cs typeface="Times New Roman"/>
              </a:rPr>
              <a:t>0	0	0	</a:t>
            </a:r>
            <a:r>
              <a:rPr sz="1667" dirty="0">
                <a:latin typeface="Symbol"/>
                <a:cs typeface="Symbol"/>
              </a:rPr>
              <a:t></a:t>
            </a:r>
            <a:r>
              <a:rPr sz="1667" spc="-60" dirty="0">
                <a:latin typeface="Times New Roman"/>
                <a:cs typeface="Times New Roman"/>
              </a:rPr>
              <a:t> </a:t>
            </a:r>
            <a:r>
              <a:rPr sz="1667" i="1" spc="4" dirty="0">
                <a:latin typeface="Times New Roman"/>
                <a:cs typeface="Times New Roman"/>
              </a:rPr>
              <a:t>x</a:t>
            </a:r>
            <a:r>
              <a:rPr sz="1475" i="1" spc="6" baseline="-24154" dirty="0">
                <a:latin typeface="Times New Roman"/>
                <a:cs typeface="Times New Roman"/>
              </a:rPr>
              <a:t>i</a:t>
            </a:r>
            <a:r>
              <a:rPr sz="1667" i="1" spc="4" dirty="0">
                <a:latin typeface="Times New Roman"/>
                <a:cs typeface="Times New Roman"/>
              </a:rPr>
              <a:t>w</a:t>
            </a:r>
            <a:r>
              <a:rPr sz="1475" i="1" spc="6" baseline="-24154" dirty="0">
                <a:latin typeface="Times New Roman"/>
                <a:cs typeface="Times New Roman"/>
              </a:rPr>
              <a:t>i</a:t>
            </a:r>
            <a:r>
              <a:rPr sz="1475" i="1" spc="-44" baseline="-24154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Times New Roman"/>
                <a:cs typeface="Times New Roman"/>
              </a:rPr>
              <a:t>'	</a:t>
            </a:r>
            <a:r>
              <a:rPr sz="1667" dirty="0">
                <a:latin typeface="Symbol"/>
                <a:cs typeface="Symbol"/>
              </a:rPr>
              <a:t></a:t>
            </a:r>
            <a:r>
              <a:rPr sz="1667" spc="21" dirty="0">
                <a:latin typeface="Times New Roman"/>
                <a:cs typeface="Times New Roman"/>
              </a:rPr>
              <a:t> </a:t>
            </a:r>
            <a:r>
              <a:rPr sz="1667" i="1" spc="13" dirty="0">
                <a:latin typeface="Times New Roman"/>
                <a:cs typeface="Times New Roman"/>
              </a:rPr>
              <a:t>y</a:t>
            </a:r>
            <a:r>
              <a:rPr sz="1475" i="1" spc="19" baseline="-24154" dirty="0">
                <a:latin typeface="Times New Roman"/>
                <a:cs typeface="Times New Roman"/>
              </a:rPr>
              <a:t>i</a:t>
            </a:r>
            <a:r>
              <a:rPr sz="1667" i="1" spc="13" dirty="0">
                <a:latin typeface="Times New Roman"/>
                <a:cs typeface="Times New Roman"/>
              </a:rPr>
              <a:t>w</a:t>
            </a:r>
            <a:r>
              <a:rPr sz="1475" i="1" spc="19" baseline="-24154" dirty="0">
                <a:latin typeface="Times New Roman"/>
                <a:cs typeface="Times New Roman"/>
              </a:rPr>
              <a:t>i</a:t>
            </a:r>
            <a:r>
              <a:rPr sz="1475" i="1" spc="-44" baseline="-24154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Times New Roman"/>
                <a:cs typeface="Times New Roman"/>
              </a:rPr>
              <a:t>'	</a:t>
            </a:r>
            <a:r>
              <a:rPr sz="1667" dirty="0">
                <a:latin typeface="Symbol"/>
                <a:cs typeface="Symbol"/>
              </a:rPr>
              <a:t></a:t>
            </a:r>
            <a:r>
              <a:rPr sz="1667" spc="-115" dirty="0">
                <a:latin typeface="Times New Roman"/>
                <a:cs typeface="Times New Roman"/>
              </a:rPr>
              <a:t> </a:t>
            </a:r>
            <a:r>
              <a:rPr sz="1667" i="1" spc="-9" dirty="0">
                <a:latin typeface="Times New Roman"/>
                <a:cs typeface="Times New Roman"/>
              </a:rPr>
              <a:t>w</a:t>
            </a:r>
            <a:r>
              <a:rPr sz="1475" i="1" spc="-13" baseline="-24154" dirty="0">
                <a:latin typeface="Times New Roman"/>
                <a:cs typeface="Times New Roman"/>
              </a:rPr>
              <a:t>i</a:t>
            </a:r>
            <a:r>
              <a:rPr sz="1667" i="1" spc="-9" dirty="0">
                <a:latin typeface="Times New Roman"/>
                <a:cs typeface="Times New Roman"/>
              </a:rPr>
              <a:t>w</a:t>
            </a:r>
            <a:r>
              <a:rPr sz="1475" i="1" spc="-13" baseline="-24154" dirty="0">
                <a:latin typeface="Times New Roman"/>
                <a:cs typeface="Times New Roman"/>
              </a:rPr>
              <a:t>i</a:t>
            </a:r>
            <a:r>
              <a:rPr sz="1475" i="1" spc="-38" baseline="-24154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Times New Roman"/>
                <a:cs typeface="Times New Roman"/>
              </a:rPr>
              <a:t>'	</a:t>
            </a:r>
            <a:r>
              <a:rPr sz="1667" i="1" spc="-13" dirty="0">
                <a:latin typeface="Times New Roman"/>
                <a:cs typeface="Times New Roman"/>
              </a:rPr>
              <a:t>x</a:t>
            </a:r>
            <a:r>
              <a:rPr sz="1475" i="1" spc="-19" baseline="-24154" dirty="0">
                <a:latin typeface="Times New Roman"/>
                <a:cs typeface="Times New Roman"/>
              </a:rPr>
              <a:t>i</a:t>
            </a:r>
            <a:r>
              <a:rPr sz="1475" i="1" spc="38" baseline="-24154" dirty="0">
                <a:latin typeface="Times New Roman"/>
                <a:cs typeface="Times New Roman"/>
              </a:rPr>
              <a:t> </a:t>
            </a:r>
            <a:r>
              <a:rPr sz="1667" i="1" spc="-4" dirty="0">
                <a:latin typeface="Times New Roman"/>
                <a:cs typeface="Times New Roman"/>
              </a:rPr>
              <a:t>y</a:t>
            </a:r>
            <a:r>
              <a:rPr sz="1475" i="1" spc="-6" baseline="-24154" dirty="0">
                <a:latin typeface="Times New Roman"/>
                <a:cs typeface="Times New Roman"/>
              </a:rPr>
              <a:t>i</a:t>
            </a:r>
            <a:r>
              <a:rPr sz="1475" i="1" spc="-38" baseline="-24154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Times New Roman"/>
                <a:cs typeface="Times New Roman"/>
              </a:rPr>
              <a:t>'	</a:t>
            </a:r>
            <a:r>
              <a:rPr sz="1667" i="1" spc="-4" dirty="0">
                <a:latin typeface="Times New Roman"/>
                <a:cs typeface="Times New Roman"/>
              </a:rPr>
              <a:t>y</a:t>
            </a:r>
            <a:r>
              <a:rPr sz="1475" i="1" spc="-6" baseline="-24154" dirty="0">
                <a:latin typeface="Times New Roman"/>
                <a:cs typeface="Times New Roman"/>
              </a:rPr>
              <a:t>i</a:t>
            </a:r>
            <a:r>
              <a:rPr sz="1475" i="1" spc="44" baseline="-24154" dirty="0">
                <a:latin typeface="Times New Roman"/>
                <a:cs typeface="Times New Roman"/>
              </a:rPr>
              <a:t> </a:t>
            </a:r>
            <a:r>
              <a:rPr sz="1667" i="1" spc="-4" dirty="0">
                <a:latin typeface="Times New Roman"/>
                <a:cs typeface="Times New Roman"/>
              </a:rPr>
              <a:t>y</a:t>
            </a:r>
            <a:r>
              <a:rPr sz="1475" i="1" spc="-6" baseline="-24154" dirty="0">
                <a:latin typeface="Times New Roman"/>
                <a:cs typeface="Times New Roman"/>
              </a:rPr>
              <a:t>i</a:t>
            </a:r>
            <a:r>
              <a:rPr sz="1475" i="1" spc="-38" baseline="-24154" dirty="0">
                <a:latin typeface="Times New Roman"/>
                <a:cs typeface="Times New Roman"/>
              </a:rPr>
              <a:t> </a:t>
            </a:r>
            <a:r>
              <a:rPr sz="1667" spc="21" dirty="0">
                <a:latin typeface="Times New Roman"/>
                <a:cs typeface="Times New Roman"/>
              </a:rPr>
              <a:t>'</a:t>
            </a:r>
            <a:r>
              <a:rPr sz="2501" spc="32" baseline="-4273" dirty="0">
                <a:latin typeface="Symbol"/>
                <a:cs typeface="Symbol"/>
              </a:rPr>
              <a:t></a:t>
            </a:r>
            <a:r>
              <a:rPr sz="2501" spc="32" baseline="-5698" dirty="0">
                <a:latin typeface="Times New Roman"/>
                <a:cs typeface="Times New Roman"/>
              </a:rPr>
              <a:t>~	</a:t>
            </a:r>
            <a:r>
              <a:rPr sz="2501" spc="147" baseline="-4273" dirty="0">
                <a:latin typeface="Symbol"/>
                <a:cs typeface="Symbol"/>
              </a:rPr>
              <a:t></a:t>
            </a:r>
            <a:r>
              <a:rPr sz="1667" spc="97" dirty="0">
                <a:latin typeface="Symbol"/>
                <a:cs typeface="Symbol"/>
              </a:rPr>
              <a:t></a:t>
            </a:r>
            <a:r>
              <a:rPr sz="1667" spc="-150" dirty="0">
                <a:latin typeface="Times New Roman"/>
                <a:cs typeface="Times New Roman"/>
              </a:rPr>
              <a:t> </a:t>
            </a:r>
            <a:r>
              <a:rPr sz="1667" i="1" spc="-43" dirty="0">
                <a:latin typeface="Times New Roman"/>
                <a:cs typeface="Times New Roman"/>
              </a:rPr>
              <a:t>w</a:t>
            </a:r>
            <a:r>
              <a:rPr sz="1475" i="1" spc="-64" baseline="-24154" dirty="0">
                <a:latin typeface="Times New Roman"/>
                <a:cs typeface="Times New Roman"/>
              </a:rPr>
              <a:t>i </a:t>
            </a:r>
            <a:r>
              <a:rPr sz="1667" i="1" spc="-4" dirty="0">
                <a:latin typeface="Times New Roman"/>
                <a:cs typeface="Times New Roman"/>
              </a:rPr>
              <a:t>y</a:t>
            </a:r>
            <a:r>
              <a:rPr sz="1475" i="1" spc="-6" baseline="-24154" dirty="0">
                <a:latin typeface="Times New Roman"/>
                <a:cs typeface="Times New Roman"/>
              </a:rPr>
              <a:t>i </a:t>
            </a:r>
            <a:r>
              <a:rPr sz="1667" spc="43" dirty="0">
                <a:latin typeface="Times New Roman"/>
                <a:cs typeface="Times New Roman"/>
              </a:rPr>
              <a:t>'</a:t>
            </a:r>
            <a:r>
              <a:rPr sz="2501" spc="64" baseline="-4273" dirty="0">
                <a:latin typeface="Symbol"/>
                <a:cs typeface="Symbol"/>
              </a:rPr>
              <a:t></a:t>
            </a:r>
            <a:endParaRPr sz="2501" baseline="-4273">
              <a:latin typeface="Symbol"/>
              <a:cs typeface="Symbol"/>
            </a:endParaRPr>
          </a:p>
          <a:p>
            <a:pPr marL="1865708">
              <a:spcBef>
                <a:spcPts val="509"/>
              </a:spcBef>
              <a:tabLst>
                <a:tab pos="2601458" algn="l"/>
                <a:tab pos="3354582" algn="l"/>
                <a:tab pos="3905716" algn="l"/>
                <a:tab pos="4473139" algn="l"/>
                <a:tab pos="5433686" algn="l"/>
              </a:tabLst>
            </a:pPr>
            <a:r>
              <a:rPr sz="1667" dirty="0">
                <a:latin typeface="Times New Roman"/>
                <a:cs typeface="Times New Roman"/>
              </a:rPr>
              <a:t>0	0	0	</a:t>
            </a:r>
            <a:r>
              <a:rPr sz="1667" i="1" dirty="0">
                <a:latin typeface="Times New Roman"/>
                <a:cs typeface="Times New Roman"/>
              </a:rPr>
              <a:t>x</a:t>
            </a:r>
            <a:r>
              <a:rPr sz="1667" i="1" spc="17" dirty="0">
                <a:latin typeface="Times New Roman"/>
                <a:cs typeface="Times New Roman"/>
              </a:rPr>
              <a:t> </a:t>
            </a:r>
            <a:r>
              <a:rPr sz="1667" i="1" dirty="0">
                <a:latin typeface="Times New Roman"/>
                <a:cs typeface="Times New Roman"/>
              </a:rPr>
              <a:t>x</a:t>
            </a:r>
            <a:r>
              <a:rPr sz="1667" i="1" spc="51" dirty="0">
                <a:latin typeface="Times New Roman"/>
                <a:cs typeface="Times New Roman"/>
              </a:rPr>
              <a:t> </a:t>
            </a:r>
            <a:r>
              <a:rPr sz="1667" dirty="0">
                <a:latin typeface="Times New Roman"/>
                <a:cs typeface="Times New Roman"/>
              </a:rPr>
              <a:t>'	</a:t>
            </a:r>
            <a:r>
              <a:rPr sz="1667" i="1" dirty="0">
                <a:latin typeface="Times New Roman"/>
                <a:cs typeface="Times New Roman"/>
              </a:rPr>
              <a:t>y x </a:t>
            </a:r>
            <a:r>
              <a:rPr sz="1667" spc="47" dirty="0">
                <a:latin typeface="Times New Roman"/>
                <a:cs typeface="Times New Roman"/>
              </a:rPr>
              <a:t>'</a:t>
            </a:r>
            <a:r>
              <a:rPr sz="2501" spc="70" baseline="25641" dirty="0">
                <a:latin typeface="Symbol"/>
                <a:cs typeface="Symbol"/>
              </a:rPr>
              <a:t></a:t>
            </a:r>
            <a:r>
              <a:rPr sz="2501" spc="70" baseline="42735" dirty="0">
                <a:latin typeface="Times New Roman"/>
                <a:cs typeface="Times New Roman"/>
              </a:rPr>
              <a:t>h</a:t>
            </a:r>
            <a:r>
              <a:rPr sz="2501" spc="217" baseline="42735" dirty="0">
                <a:latin typeface="Times New Roman"/>
                <a:cs typeface="Times New Roman"/>
              </a:rPr>
              <a:t> </a:t>
            </a:r>
            <a:r>
              <a:rPr sz="2501" baseline="42735" dirty="0">
                <a:latin typeface="Symbol"/>
                <a:cs typeface="Symbol"/>
              </a:rPr>
              <a:t></a:t>
            </a:r>
            <a:r>
              <a:rPr sz="2501" spc="-128" baseline="42735" dirty="0">
                <a:latin typeface="Times New Roman"/>
                <a:cs typeface="Times New Roman"/>
              </a:rPr>
              <a:t> </a:t>
            </a:r>
            <a:r>
              <a:rPr sz="2501" baseline="44159" dirty="0">
                <a:latin typeface="Symbol"/>
                <a:cs typeface="Symbol"/>
              </a:rPr>
              <a:t></a:t>
            </a:r>
            <a:r>
              <a:rPr sz="2501" baseline="44159" dirty="0">
                <a:latin typeface="Times New Roman"/>
                <a:cs typeface="Times New Roman"/>
              </a:rPr>
              <a:t>	</a:t>
            </a:r>
            <a:r>
              <a:rPr sz="1667" i="1" dirty="0">
                <a:latin typeface="Times New Roman"/>
                <a:cs typeface="Times New Roman"/>
              </a:rPr>
              <a:t>w x </a:t>
            </a:r>
            <a:r>
              <a:rPr sz="1667" dirty="0">
                <a:latin typeface="Times New Roman"/>
                <a:cs typeface="Times New Roman"/>
              </a:rPr>
              <a:t>'</a:t>
            </a:r>
            <a:r>
              <a:rPr sz="1667" spc="252" dirty="0">
                <a:latin typeface="Times New Roman"/>
                <a:cs typeface="Times New Roman"/>
              </a:rPr>
              <a:t> </a:t>
            </a:r>
            <a:r>
              <a:rPr sz="2501" baseline="44159" dirty="0">
                <a:latin typeface="Symbol"/>
                <a:cs typeface="Symbol"/>
              </a:rPr>
              <a:t></a:t>
            </a:r>
            <a:endParaRPr sz="2501" baseline="44159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9346" y="1652001"/>
            <a:ext cx="5590112" cy="690589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860" marR="4344">
              <a:lnSpc>
                <a:spcPct val="99300"/>
              </a:lnSpc>
              <a:spcBef>
                <a:spcPts val="103"/>
              </a:spcBef>
            </a:pPr>
            <a:r>
              <a:rPr sz="2052" spc="-4" dirty="0">
                <a:latin typeface="Calibri"/>
                <a:cs typeface="Calibri"/>
              </a:rPr>
              <a:t>Since </a:t>
            </a:r>
            <a:r>
              <a:rPr sz="2052" dirty="0">
                <a:latin typeface="Calibri"/>
                <a:cs typeface="Calibri"/>
              </a:rPr>
              <a:t>h </a:t>
            </a:r>
            <a:r>
              <a:rPr sz="2052" spc="-9" dirty="0">
                <a:latin typeface="Calibri"/>
                <a:cs typeface="Calibri"/>
              </a:rPr>
              <a:t>can </a:t>
            </a:r>
            <a:r>
              <a:rPr sz="2052" spc="-4" dirty="0">
                <a:latin typeface="Calibri"/>
                <a:cs typeface="Calibri"/>
              </a:rPr>
              <a:t>only be </a:t>
            </a:r>
            <a:r>
              <a:rPr sz="2052" spc="-9" dirty="0">
                <a:latin typeface="Calibri"/>
                <a:cs typeface="Calibri"/>
              </a:rPr>
              <a:t>computed </a:t>
            </a:r>
            <a:r>
              <a:rPr sz="2052" spc="-4" dirty="0">
                <a:latin typeface="Calibri"/>
                <a:cs typeface="Calibri"/>
              </a:rPr>
              <a:t>up </a:t>
            </a:r>
            <a:r>
              <a:rPr sz="2052" spc="-13" dirty="0">
                <a:latin typeface="Calibri"/>
                <a:cs typeface="Calibri"/>
              </a:rPr>
              <a:t>to </a:t>
            </a:r>
            <a:r>
              <a:rPr sz="2052" spc="-9" dirty="0">
                <a:latin typeface="Calibri"/>
                <a:cs typeface="Calibri"/>
              </a:rPr>
              <a:t>scale, </a:t>
            </a:r>
            <a:r>
              <a:rPr sz="2052" spc="-4" dirty="0">
                <a:latin typeface="Calibri"/>
                <a:cs typeface="Calibri"/>
              </a:rPr>
              <a:t>impose  </a:t>
            </a:r>
            <a:r>
              <a:rPr sz="2052" spc="-13" dirty="0">
                <a:latin typeface="Calibri"/>
                <a:cs typeface="Calibri"/>
              </a:rPr>
              <a:t>constraint </a:t>
            </a:r>
            <a:r>
              <a:rPr sz="2052" spc="-4" dirty="0">
                <a:latin typeface="Calibri"/>
                <a:cs typeface="Calibri"/>
              </a:rPr>
              <a:t>pick </a:t>
            </a:r>
            <a:r>
              <a:rPr sz="2394" spc="-4" dirty="0">
                <a:latin typeface="Calibri"/>
                <a:cs typeface="Calibri"/>
              </a:rPr>
              <a:t>h</a:t>
            </a:r>
            <a:r>
              <a:rPr sz="2052" spc="-6" baseline="-20833" dirty="0">
                <a:latin typeface="Calibri"/>
                <a:cs typeface="Calibri"/>
              </a:rPr>
              <a:t>j</a:t>
            </a:r>
            <a:r>
              <a:rPr sz="2052" spc="-4" dirty="0">
                <a:latin typeface="Calibri"/>
                <a:cs typeface="Calibri"/>
              </a:rPr>
              <a:t>=1, </a:t>
            </a:r>
            <a:r>
              <a:rPr sz="2052" spc="4" dirty="0">
                <a:latin typeface="Calibri"/>
                <a:cs typeface="Calibri"/>
              </a:rPr>
              <a:t>e.g. </a:t>
            </a:r>
            <a:r>
              <a:rPr sz="2394" spc="-4" dirty="0">
                <a:latin typeface="Calibri"/>
                <a:cs typeface="Calibri"/>
              </a:rPr>
              <a:t>h</a:t>
            </a:r>
            <a:r>
              <a:rPr sz="2052" spc="-6" baseline="-20833" dirty="0">
                <a:latin typeface="Calibri"/>
                <a:cs typeface="Calibri"/>
              </a:rPr>
              <a:t>9</a:t>
            </a:r>
            <a:r>
              <a:rPr sz="2052" spc="-4" dirty="0">
                <a:latin typeface="Calibri"/>
                <a:cs typeface="Calibri"/>
              </a:rPr>
              <a:t>=1, </a:t>
            </a:r>
            <a:r>
              <a:rPr sz="2052" dirty="0">
                <a:latin typeface="Calibri"/>
                <a:cs typeface="Calibri"/>
              </a:rPr>
              <a:t>and </a:t>
            </a:r>
            <a:r>
              <a:rPr sz="2052" spc="-9" dirty="0">
                <a:latin typeface="Calibri"/>
                <a:cs typeface="Calibri"/>
              </a:rPr>
              <a:t>solve </a:t>
            </a:r>
            <a:r>
              <a:rPr sz="2052" spc="-17" dirty="0">
                <a:latin typeface="Calibri"/>
                <a:cs typeface="Calibri"/>
              </a:rPr>
              <a:t>for</a:t>
            </a:r>
            <a:r>
              <a:rPr sz="2052" spc="-26" dirty="0">
                <a:latin typeface="Calibri"/>
                <a:cs typeface="Calibri"/>
              </a:rPr>
              <a:t> </a:t>
            </a:r>
            <a:r>
              <a:rPr sz="2052" spc="-9" dirty="0">
                <a:latin typeface="Calibri"/>
                <a:cs typeface="Calibri"/>
              </a:rPr>
              <a:t>8‐vector</a:t>
            </a:r>
            <a:endParaRPr sz="2052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7977" y="3558557"/>
            <a:ext cx="3528367" cy="14183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710" spc="-4" dirty="0">
                <a:latin typeface="Calibri"/>
                <a:cs typeface="Calibri"/>
              </a:rPr>
              <a:t>Can be </a:t>
            </a:r>
            <a:r>
              <a:rPr sz="1710" spc="-9" dirty="0">
                <a:latin typeface="Calibri"/>
                <a:cs typeface="Calibri"/>
              </a:rPr>
              <a:t>solved </a:t>
            </a:r>
            <a:r>
              <a:rPr sz="1710" spc="-4" dirty="0">
                <a:latin typeface="Calibri"/>
                <a:cs typeface="Calibri"/>
              </a:rPr>
              <a:t>using linear</a:t>
            </a:r>
            <a:r>
              <a:rPr sz="1710" dirty="0">
                <a:latin typeface="Calibri"/>
                <a:cs typeface="Calibri"/>
              </a:rPr>
              <a:t> </a:t>
            </a:r>
            <a:r>
              <a:rPr sz="1710" spc="-4" dirty="0">
                <a:latin typeface="Calibri"/>
                <a:cs typeface="Calibri"/>
              </a:rPr>
              <a:t>least‐squares</a:t>
            </a:r>
            <a:endParaRPr sz="1710">
              <a:latin typeface="Calibri"/>
              <a:cs typeface="Calibri"/>
            </a:endParaRPr>
          </a:p>
          <a:p>
            <a:pPr>
              <a:spcBef>
                <a:spcPts val="17"/>
              </a:spcBef>
            </a:pPr>
            <a:endParaRPr sz="2309">
              <a:latin typeface="Times New Roman"/>
              <a:cs typeface="Times New Roman"/>
            </a:endParaRPr>
          </a:p>
          <a:p>
            <a:pPr marL="10860" marR="415928" indent="-543">
              <a:spcBef>
                <a:spcPts val="4"/>
              </a:spcBef>
            </a:pPr>
            <a:r>
              <a:rPr sz="1710" spc="-30" dirty="0">
                <a:latin typeface="Calibri"/>
                <a:cs typeface="Calibri"/>
              </a:rPr>
              <a:t>However, </a:t>
            </a:r>
            <a:r>
              <a:rPr sz="1710" spc="-4" dirty="0">
                <a:latin typeface="Calibri"/>
                <a:cs typeface="Calibri"/>
              </a:rPr>
              <a:t>if </a:t>
            </a:r>
            <a:r>
              <a:rPr sz="1710" dirty="0">
                <a:latin typeface="Calibri"/>
                <a:cs typeface="Calibri"/>
              </a:rPr>
              <a:t>h</a:t>
            </a:r>
            <a:r>
              <a:rPr sz="1667" baseline="-21367" dirty="0">
                <a:latin typeface="Calibri"/>
                <a:cs typeface="Calibri"/>
              </a:rPr>
              <a:t>9</a:t>
            </a:r>
            <a:r>
              <a:rPr sz="1710" dirty="0">
                <a:latin typeface="Calibri"/>
                <a:cs typeface="Calibri"/>
              </a:rPr>
              <a:t>=0 </a:t>
            </a:r>
            <a:r>
              <a:rPr sz="1710" spc="-4" dirty="0">
                <a:latin typeface="Calibri"/>
                <a:cs typeface="Calibri"/>
              </a:rPr>
              <a:t>this </a:t>
            </a:r>
            <a:r>
              <a:rPr sz="1710" spc="-9" dirty="0">
                <a:latin typeface="Calibri"/>
                <a:cs typeface="Calibri"/>
              </a:rPr>
              <a:t>approach </a:t>
            </a:r>
            <a:r>
              <a:rPr sz="1710" spc="-13" dirty="0">
                <a:latin typeface="Calibri"/>
                <a:cs typeface="Calibri"/>
              </a:rPr>
              <a:t>fails  </a:t>
            </a:r>
            <a:r>
              <a:rPr sz="1710" spc="-4" dirty="0">
                <a:latin typeface="Calibri"/>
                <a:cs typeface="Calibri"/>
              </a:rPr>
              <a:t>Also poor </a:t>
            </a:r>
            <a:r>
              <a:rPr sz="1710" spc="-9" dirty="0">
                <a:latin typeface="Calibri"/>
                <a:cs typeface="Calibri"/>
              </a:rPr>
              <a:t>results </a:t>
            </a:r>
            <a:r>
              <a:rPr sz="1710" spc="-4" dirty="0">
                <a:latin typeface="Calibri"/>
                <a:cs typeface="Calibri"/>
              </a:rPr>
              <a:t>if </a:t>
            </a:r>
            <a:r>
              <a:rPr sz="1710" spc="4" dirty="0">
                <a:latin typeface="Calibri"/>
                <a:cs typeface="Calibri"/>
              </a:rPr>
              <a:t>h</a:t>
            </a:r>
            <a:r>
              <a:rPr sz="1667" spc="6" baseline="-21367" dirty="0">
                <a:latin typeface="Calibri"/>
                <a:cs typeface="Calibri"/>
              </a:rPr>
              <a:t>9 </a:t>
            </a:r>
            <a:r>
              <a:rPr sz="1710" spc="-4" dirty="0">
                <a:latin typeface="Calibri"/>
                <a:cs typeface="Calibri"/>
              </a:rPr>
              <a:t>close </a:t>
            </a:r>
            <a:r>
              <a:rPr sz="1710" spc="-13" dirty="0">
                <a:latin typeface="Calibri"/>
                <a:cs typeface="Calibri"/>
              </a:rPr>
              <a:t>to </a:t>
            </a:r>
            <a:r>
              <a:rPr sz="1710" spc="-21" dirty="0">
                <a:latin typeface="Calibri"/>
                <a:cs typeface="Calibri"/>
              </a:rPr>
              <a:t>zero  </a:t>
            </a:r>
            <a:r>
              <a:rPr sz="1710" spc="-13" dirty="0">
                <a:latin typeface="Calibri"/>
                <a:cs typeface="Calibri"/>
              </a:rPr>
              <a:t>Therefore, </a:t>
            </a:r>
            <a:r>
              <a:rPr sz="1710" spc="-4" dirty="0">
                <a:latin typeface="Calibri"/>
                <a:cs typeface="Calibri"/>
              </a:rPr>
              <a:t>not</a:t>
            </a:r>
            <a:r>
              <a:rPr sz="1710" spc="17" dirty="0">
                <a:latin typeface="Calibri"/>
                <a:cs typeface="Calibri"/>
              </a:rPr>
              <a:t> </a:t>
            </a:r>
            <a:r>
              <a:rPr sz="1710" spc="-9" dirty="0">
                <a:latin typeface="Calibri"/>
                <a:cs typeface="Calibri"/>
              </a:rPr>
              <a:t>recommended</a:t>
            </a:r>
            <a:endParaRPr sz="171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113" y="0"/>
            <a:ext cx="530318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Feature</a:t>
            </a:r>
            <a:r>
              <a:rPr spc="-65" dirty="0"/>
              <a:t> </a:t>
            </a:r>
            <a:r>
              <a:rPr spc="-5" dirty="0"/>
              <a:t>matching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609601"/>
            <a:ext cx="3662362" cy="2897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1687" y="609601"/>
            <a:ext cx="3721098" cy="2903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799" y="3962400"/>
            <a:ext cx="2898773" cy="2840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962400"/>
            <a:ext cx="2949573" cy="2814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9098" y="5410288"/>
            <a:ext cx="605155" cy="1905"/>
          </a:xfrm>
          <a:custGeom>
            <a:avLst/>
            <a:gdLst/>
            <a:ahLst/>
            <a:cxnLst/>
            <a:rect l="l" t="t" r="r" b="b"/>
            <a:pathLst>
              <a:path w="605154" h="1904">
                <a:moveTo>
                  <a:pt x="0" y="0"/>
                </a:moveTo>
                <a:lnTo>
                  <a:pt x="604837" y="1409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0998" y="5353316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114433" y="0"/>
                </a:moveTo>
                <a:lnTo>
                  <a:pt x="0" y="56883"/>
                </a:lnTo>
                <a:lnTo>
                  <a:pt x="114166" y="114299"/>
                </a:lnTo>
                <a:lnTo>
                  <a:pt x="11443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7604" y="5354370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265" y="0"/>
                </a:moveTo>
                <a:lnTo>
                  <a:pt x="0" y="114300"/>
                </a:lnTo>
                <a:lnTo>
                  <a:pt x="114432" y="57416"/>
                </a:lnTo>
                <a:lnTo>
                  <a:pt x="26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73562" y="4756150"/>
            <a:ext cx="22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399" y="3683000"/>
            <a:ext cx="3637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descriptors </a:t>
            </a:r>
            <a:r>
              <a:rPr sz="1800" dirty="0">
                <a:latin typeface="Times New Roman"/>
                <a:cs typeface="Times New Roman"/>
              </a:rPr>
              <a:t>for </a:t>
            </a:r>
            <a:r>
              <a:rPr sz="1800" spc="-5" dirty="0">
                <a:latin typeface="Times New Roman"/>
                <a:cs typeface="Times New Roman"/>
              </a:rPr>
              <a:t>left image feature points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3912" y="3683000"/>
            <a:ext cx="3764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descriptors </a:t>
            </a:r>
            <a:r>
              <a:rPr sz="1800" dirty="0">
                <a:latin typeface="Times New Roman"/>
                <a:cs typeface="Times New Roman"/>
              </a:rPr>
              <a:t>for </a:t>
            </a:r>
            <a:r>
              <a:rPr sz="1800" spc="-5" dirty="0">
                <a:latin typeface="Times New Roman"/>
                <a:cs typeface="Times New Roman"/>
              </a:rPr>
              <a:t>right image feature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points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413" y="149859"/>
            <a:ext cx="6551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Strategies to match images</a:t>
            </a:r>
            <a:r>
              <a:rPr sz="3600" spc="-15" dirty="0"/>
              <a:t> </a:t>
            </a:r>
            <a:r>
              <a:rPr sz="3600" spc="-5" dirty="0"/>
              <a:t>robustly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23900" y="1384301"/>
            <a:ext cx="7490459" cy="29921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  <a:buAutoNum type="alphaLcParenBoth"/>
              <a:tabLst>
                <a:tab pos="427355" algn="l"/>
                <a:tab pos="471868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Working with</a:t>
            </a:r>
            <a:r>
              <a:rPr sz="2400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individual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features: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each feature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point,  find most similar point in other image </a:t>
            </a:r>
            <a:r>
              <a:rPr sz="2400" dirty="0">
                <a:latin typeface="Times New Roman"/>
                <a:cs typeface="Times New Roman"/>
              </a:rPr>
              <a:t>(SIFT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distance)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latin typeface="Times New Roman"/>
                <a:cs typeface="Times New Roman"/>
              </a:rPr>
              <a:t>Reject ambiguous matches where there are too many similar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points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156845">
              <a:lnSpc>
                <a:spcPct val="100699"/>
              </a:lnSpc>
              <a:buAutoNum type="alphaLcParenBoth" startAt="2"/>
              <a:tabLst>
                <a:tab pos="444500" algn="l"/>
                <a:tab pos="425259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Working with all</a:t>
            </a:r>
            <a:r>
              <a:rPr sz="2400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features:</a:t>
            </a:r>
            <a:r>
              <a:rPr sz="2400" spc="-5" dirty="0">
                <a:latin typeface="Times New Roman"/>
                <a:cs typeface="Times New Roman"/>
              </a:rPr>
              <a:t>	Given some </a:t>
            </a:r>
            <a:r>
              <a:rPr sz="2400" dirty="0">
                <a:latin typeface="Times New Roman"/>
                <a:cs typeface="Times New Roman"/>
              </a:rPr>
              <a:t>good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feature  matches, look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possible homographies relating the two  images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00" spc="-5" dirty="0">
                <a:latin typeface="Times New Roman"/>
                <a:cs typeface="Times New Roman"/>
              </a:rPr>
              <a:t>Reject homographies that </a:t>
            </a:r>
            <a:r>
              <a:rPr sz="1800" spc="280" dirty="0">
                <a:latin typeface="Times New Roman"/>
                <a:cs typeface="Times New Roman"/>
              </a:rPr>
              <a:t>don</a:t>
            </a:r>
            <a:r>
              <a:rPr sz="1800" i="1" spc="280" dirty="0">
                <a:latin typeface="Arial"/>
                <a:cs typeface="Arial"/>
              </a:rPr>
              <a:t>’</a:t>
            </a:r>
            <a:r>
              <a:rPr sz="1800" spc="280" dirty="0">
                <a:latin typeface="Times New Roman"/>
                <a:cs typeface="Times New Roman"/>
              </a:rPr>
              <a:t>t </a:t>
            </a:r>
            <a:r>
              <a:rPr sz="1800" spc="-5" dirty="0">
                <a:latin typeface="Times New Roman"/>
                <a:cs typeface="Times New Roman"/>
              </a:rPr>
              <a:t>have many feature</a:t>
            </a:r>
            <a:r>
              <a:rPr sz="1800" spc="-2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matches.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0290" y="6281420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048" y="322954"/>
            <a:ext cx="8193024" cy="71045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65300" marR="5080" indent="-1753235">
              <a:lnSpc>
                <a:spcPts val="5200"/>
              </a:lnSpc>
              <a:spcBef>
                <a:spcPts val="340"/>
              </a:spcBef>
              <a:tabLst>
                <a:tab pos="772160" algn="l"/>
              </a:tabLst>
            </a:pPr>
            <a:r>
              <a:rPr spc="-5" dirty="0"/>
              <a:t>(a)	Feature-space outlier  rejection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99" y="1409701"/>
            <a:ext cx="7290434" cy="26390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3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430" dirty="0">
                <a:latin typeface="Times New Roman"/>
                <a:cs typeface="Times New Roman"/>
              </a:rPr>
              <a:t>Let</a:t>
            </a:r>
            <a:r>
              <a:rPr sz="2800" i="1" spc="430" dirty="0">
                <a:latin typeface="Arial"/>
                <a:cs typeface="Arial"/>
              </a:rPr>
              <a:t>’</a:t>
            </a:r>
            <a:r>
              <a:rPr sz="2800" spc="430" dirty="0">
                <a:latin typeface="Times New Roman"/>
                <a:cs typeface="Times New Roman"/>
              </a:rPr>
              <a:t>s </a:t>
            </a:r>
            <a:r>
              <a:rPr sz="2800" dirty="0">
                <a:latin typeface="Times New Roman"/>
                <a:cs typeface="Times New Roman"/>
              </a:rPr>
              <a:t>not </a:t>
            </a:r>
            <a:r>
              <a:rPr sz="2800" spc="-5" dirty="0">
                <a:latin typeface="Times New Roman"/>
                <a:cs typeface="Times New Roman"/>
              </a:rPr>
              <a:t>match all features, </a:t>
            </a:r>
            <a:r>
              <a:rPr sz="2800" dirty="0">
                <a:latin typeface="Times New Roman"/>
                <a:cs typeface="Times New Roman"/>
              </a:rPr>
              <a:t>but </a:t>
            </a:r>
            <a:r>
              <a:rPr sz="2800" spc="-5" dirty="0">
                <a:latin typeface="Times New Roman"/>
                <a:cs typeface="Times New Roman"/>
              </a:rPr>
              <a:t>only these</a:t>
            </a:r>
            <a:r>
              <a:rPr sz="2800" spc="-4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  have </a:t>
            </a:r>
            <a:r>
              <a:rPr sz="2800" i="1" spc="229" dirty="0">
                <a:latin typeface="Arial"/>
                <a:cs typeface="Arial"/>
              </a:rPr>
              <a:t>“</a:t>
            </a:r>
            <a:r>
              <a:rPr sz="2800" spc="229" dirty="0">
                <a:latin typeface="Times New Roman"/>
                <a:cs typeface="Times New Roman"/>
              </a:rPr>
              <a:t>similar </a:t>
            </a:r>
            <a:r>
              <a:rPr sz="2800" spc="265" dirty="0">
                <a:latin typeface="Times New Roman"/>
                <a:cs typeface="Times New Roman"/>
              </a:rPr>
              <a:t>enough</a:t>
            </a:r>
            <a:r>
              <a:rPr sz="2800" i="1" spc="265" dirty="0">
                <a:latin typeface="Arial"/>
                <a:cs typeface="Arial"/>
              </a:rPr>
              <a:t>”</a:t>
            </a:r>
            <a:r>
              <a:rPr sz="2800" i="1" spc="-315" dirty="0">
                <a:latin typeface="Arial"/>
                <a:cs typeface="Arial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matches?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How </a:t>
            </a:r>
            <a:r>
              <a:rPr sz="2800" spc="-5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we do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it?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4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SSD(patch1,patch2) </a:t>
            </a:r>
            <a:r>
              <a:rPr sz="2400" dirty="0">
                <a:latin typeface="Times New Roman"/>
                <a:cs typeface="Times New Roman"/>
              </a:rPr>
              <a:t>&lt; </a:t>
            </a:r>
            <a:r>
              <a:rPr sz="2400" spc="-5" dirty="0">
                <a:latin typeface="Times New Roman"/>
                <a:cs typeface="Times New Roman"/>
              </a:rPr>
              <a:t>threshold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How </a:t>
            </a:r>
            <a:r>
              <a:rPr sz="2400" spc="-5" dirty="0">
                <a:latin typeface="Times New Roman"/>
                <a:cs typeface="Times New Roman"/>
              </a:rPr>
              <a:t>to set threshold?</a:t>
            </a:r>
            <a:endParaRPr sz="2400">
              <a:latin typeface="Times New Roman"/>
              <a:cs typeface="Times New Roman"/>
            </a:endParaRPr>
          </a:p>
          <a:p>
            <a:pPr marL="7493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Not so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easy.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2481" y="3640400"/>
            <a:ext cx="3973607" cy="3094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1770" y="223520"/>
            <a:ext cx="77688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2670" algn="l"/>
              </a:tabLst>
            </a:pPr>
            <a:r>
              <a:rPr spc="-5" dirty="0"/>
              <a:t>Feature-space</a:t>
            </a:r>
            <a:r>
              <a:rPr spc="15" dirty="0"/>
              <a:t> </a:t>
            </a:r>
            <a:r>
              <a:rPr spc="-5" dirty="0"/>
              <a:t>outlier	rejection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750" y="1329692"/>
            <a:ext cx="8395335" cy="229997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better way [Lowe,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1999]: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4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1-NN: SSD of </a:t>
            </a:r>
            <a:r>
              <a:rPr sz="2400" spc="-5" dirty="0">
                <a:latin typeface="Times New Roman"/>
                <a:cs typeface="Times New Roman"/>
              </a:rPr>
              <a:t>the closest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match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2-NN: SSD of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second-closest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match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Look at </a:t>
            </a:r>
            <a:r>
              <a:rPr sz="2400" dirty="0">
                <a:latin typeface="Times New Roman"/>
                <a:cs typeface="Times New Roman"/>
              </a:rPr>
              <a:t>how </a:t>
            </a:r>
            <a:r>
              <a:rPr sz="2400" spc="-5" dirty="0">
                <a:latin typeface="Times New Roman"/>
                <a:cs typeface="Times New Roman"/>
              </a:rPr>
              <a:t>much better </a:t>
            </a:r>
            <a:r>
              <a:rPr sz="2400" dirty="0">
                <a:latin typeface="Times New Roman"/>
                <a:cs typeface="Times New Roman"/>
              </a:rPr>
              <a:t>1-NN </a:t>
            </a:r>
            <a:r>
              <a:rPr sz="2400" spc="-5" dirty="0">
                <a:latin typeface="Times New Roman"/>
                <a:cs typeface="Times New Roman"/>
              </a:rPr>
              <a:t>is than </a:t>
            </a:r>
            <a:r>
              <a:rPr sz="2400" dirty="0">
                <a:latin typeface="Times New Roman"/>
                <a:cs typeface="Times New Roman"/>
              </a:rPr>
              <a:t>2-NN, </a:t>
            </a:r>
            <a:r>
              <a:rPr sz="2400" spc="-5" dirty="0">
                <a:latin typeface="Times New Roman"/>
                <a:cs typeface="Times New Roman"/>
              </a:rPr>
              <a:t>e.g.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1-NN/2-NN</a:t>
            </a:r>
            <a:endParaRPr sz="24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That is, is </a:t>
            </a:r>
            <a:r>
              <a:rPr sz="2400" dirty="0">
                <a:latin typeface="Times New Roman"/>
                <a:cs typeface="Times New Roman"/>
              </a:rPr>
              <a:t>our </a:t>
            </a:r>
            <a:r>
              <a:rPr sz="2400" spc="-5" dirty="0">
                <a:latin typeface="Times New Roman"/>
                <a:cs typeface="Times New Roman"/>
              </a:rPr>
              <a:t>best match </a:t>
            </a:r>
            <a:r>
              <a:rPr sz="2400" dirty="0">
                <a:latin typeface="Times New Roman"/>
                <a:cs typeface="Times New Roman"/>
              </a:rPr>
              <a:t>so </a:t>
            </a:r>
            <a:r>
              <a:rPr sz="2400" spc="-5" dirty="0">
                <a:latin typeface="Times New Roman"/>
                <a:cs typeface="Times New Roman"/>
              </a:rPr>
              <a:t>much better than the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rest?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3600" y="3565525"/>
            <a:ext cx="4237036" cy="329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009" y="833121"/>
            <a:ext cx="6576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0910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RA</a:t>
            </a:r>
            <a:r>
              <a:rPr dirty="0"/>
              <a:t>ndom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SA</a:t>
            </a:r>
            <a:r>
              <a:rPr spc="-5" dirty="0"/>
              <a:t>mple</a:t>
            </a:r>
            <a:r>
              <a:rPr spc="-45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</a:t>
            </a:r>
            <a:r>
              <a:rPr spc="-5" dirty="0"/>
              <a:t>onsensus</a:t>
            </a:r>
          </a:p>
        </p:txBody>
      </p:sp>
      <p:sp>
        <p:nvSpPr>
          <p:cNvPr id="3" name="object 3"/>
          <p:cNvSpPr/>
          <p:nvPr/>
        </p:nvSpPr>
        <p:spPr>
          <a:xfrm>
            <a:off x="1314450" y="1981200"/>
            <a:ext cx="6515098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0" y="3658808"/>
            <a:ext cx="1575435" cy="75565"/>
          </a:xfrm>
          <a:custGeom>
            <a:avLst/>
            <a:gdLst/>
            <a:ahLst/>
            <a:cxnLst/>
            <a:rect l="l" t="t" r="r" b="b"/>
            <a:pathLst>
              <a:path w="1575435" h="75564">
                <a:moveTo>
                  <a:pt x="0" y="74991"/>
                </a:moveTo>
                <a:lnTo>
                  <a:pt x="1574828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6523" y="3600212"/>
            <a:ext cx="130175" cy="127000"/>
          </a:xfrm>
          <a:custGeom>
            <a:avLst/>
            <a:gdLst/>
            <a:ahLst/>
            <a:cxnLst/>
            <a:rect l="l" t="t" r="r" b="b"/>
            <a:pathLst>
              <a:path w="130175" h="127000">
                <a:moveTo>
                  <a:pt x="0" y="0"/>
                </a:moveTo>
                <a:lnTo>
                  <a:pt x="53761" y="61012"/>
                </a:lnTo>
                <a:lnTo>
                  <a:pt x="6040" y="126856"/>
                </a:lnTo>
                <a:lnTo>
                  <a:pt x="129876" y="573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2896753"/>
            <a:ext cx="1651635" cy="75565"/>
          </a:xfrm>
          <a:custGeom>
            <a:avLst/>
            <a:gdLst/>
            <a:ahLst/>
            <a:cxnLst/>
            <a:rect l="l" t="t" r="r" b="b"/>
            <a:pathLst>
              <a:path w="1651635" h="75564">
                <a:moveTo>
                  <a:pt x="0" y="75046"/>
                </a:moveTo>
                <a:lnTo>
                  <a:pt x="1651026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1447" y="2837933"/>
            <a:ext cx="130175" cy="127000"/>
          </a:xfrm>
          <a:custGeom>
            <a:avLst/>
            <a:gdLst/>
            <a:ahLst/>
            <a:cxnLst/>
            <a:rect l="l" t="t" r="r" b="b"/>
            <a:pathLst>
              <a:path w="130175" h="127000">
                <a:moveTo>
                  <a:pt x="0" y="0"/>
                </a:moveTo>
                <a:lnTo>
                  <a:pt x="53630" y="61127"/>
                </a:lnTo>
                <a:lnTo>
                  <a:pt x="5765" y="126867"/>
                </a:lnTo>
                <a:lnTo>
                  <a:pt x="129752" y="576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2058553"/>
            <a:ext cx="1651635" cy="75565"/>
          </a:xfrm>
          <a:custGeom>
            <a:avLst/>
            <a:gdLst/>
            <a:ahLst/>
            <a:cxnLst/>
            <a:rect l="l" t="t" r="r" b="b"/>
            <a:pathLst>
              <a:path w="1651635" h="75564">
                <a:moveTo>
                  <a:pt x="0" y="75046"/>
                </a:moveTo>
                <a:lnTo>
                  <a:pt x="1651026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61447" y="1999733"/>
            <a:ext cx="130175" cy="127000"/>
          </a:xfrm>
          <a:custGeom>
            <a:avLst/>
            <a:gdLst/>
            <a:ahLst/>
            <a:cxnLst/>
            <a:rect l="l" t="t" r="r" b="b"/>
            <a:pathLst>
              <a:path w="130175" h="127000">
                <a:moveTo>
                  <a:pt x="0" y="0"/>
                </a:moveTo>
                <a:lnTo>
                  <a:pt x="53630" y="61127"/>
                </a:lnTo>
                <a:lnTo>
                  <a:pt x="5765" y="126867"/>
                </a:lnTo>
                <a:lnTo>
                  <a:pt x="129752" y="576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00" y="2439553"/>
            <a:ext cx="1651635" cy="75565"/>
          </a:xfrm>
          <a:custGeom>
            <a:avLst/>
            <a:gdLst/>
            <a:ahLst/>
            <a:cxnLst/>
            <a:rect l="l" t="t" r="r" b="b"/>
            <a:pathLst>
              <a:path w="1651635" h="75564">
                <a:moveTo>
                  <a:pt x="0" y="75046"/>
                </a:moveTo>
                <a:lnTo>
                  <a:pt x="1651025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4247" y="2380733"/>
            <a:ext cx="130175" cy="127000"/>
          </a:xfrm>
          <a:custGeom>
            <a:avLst/>
            <a:gdLst/>
            <a:ahLst/>
            <a:cxnLst/>
            <a:rect l="l" t="t" r="r" b="b"/>
            <a:pathLst>
              <a:path w="130175" h="127000">
                <a:moveTo>
                  <a:pt x="0" y="0"/>
                </a:moveTo>
                <a:lnTo>
                  <a:pt x="53630" y="61127"/>
                </a:lnTo>
                <a:lnTo>
                  <a:pt x="5765" y="126867"/>
                </a:lnTo>
                <a:lnTo>
                  <a:pt x="129752" y="576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600" y="3353953"/>
            <a:ext cx="1651635" cy="75565"/>
          </a:xfrm>
          <a:custGeom>
            <a:avLst/>
            <a:gdLst/>
            <a:ahLst/>
            <a:cxnLst/>
            <a:rect l="l" t="t" r="r" b="b"/>
            <a:pathLst>
              <a:path w="1651635" h="75564">
                <a:moveTo>
                  <a:pt x="0" y="75046"/>
                </a:moveTo>
                <a:lnTo>
                  <a:pt x="1651025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04247" y="3295132"/>
            <a:ext cx="130175" cy="127000"/>
          </a:xfrm>
          <a:custGeom>
            <a:avLst/>
            <a:gdLst/>
            <a:ahLst/>
            <a:cxnLst/>
            <a:rect l="l" t="t" r="r" b="b"/>
            <a:pathLst>
              <a:path w="130175" h="127000">
                <a:moveTo>
                  <a:pt x="0" y="0"/>
                </a:moveTo>
                <a:lnTo>
                  <a:pt x="53630" y="61127"/>
                </a:lnTo>
                <a:lnTo>
                  <a:pt x="5765" y="126867"/>
                </a:lnTo>
                <a:lnTo>
                  <a:pt x="129752" y="576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1800" y="2895600"/>
            <a:ext cx="2947035" cy="75565"/>
          </a:xfrm>
          <a:custGeom>
            <a:avLst/>
            <a:gdLst/>
            <a:ahLst/>
            <a:cxnLst/>
            <a:rect l="l" t="t" r="r" b="b"/>
            <a:pathLst>
              <a:path w="2947035" h="75564">
                <a:moveTo>
                  <a:pt x="0" y="0"/>
                </a:moveTo>
                <a:lnTo>
                  <a:pt x="2946408" y="75548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5013" y="2905065"/>
            <a:ext cx="128905" cy="127000"/>
          </a:xfrm>
          <a:custGeom>
            <a:avLst/>
            <a:gdLst/>
            <a:ahLst/>
            <a:cxnLst/>
            <a:rect l="l" t="t" r="r" b="b"/>
            <a:pathLst>
              <a:path w="128904" h="127000">
                <a:moveTo>
                  <a:pt x="3255" y="0"/>
                </a:moveTo>
                <a:lnTo>
                  <a:pt x="52410" y="64781"/>
                </a:lnTo>
                <a:lnTo>
                  <a:pt x="0" y="126959"/>
                </a:lnTo>
                <a:lnTo>
                  <a:pt x="128584" y="66734"/>
                </a:lnTo>
                <a:lnTo>
                  <a:pt x="3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1800" y="1981200"/>
            <a:ext cx="3556635" cy="227329"/>
          </a:xfrm>
          <a:custGeom>
            <a:avLst/>
            <a:gdLst/>
            <a:ahLst/>
            <a:cxnLst/>
            <a:rect l="l" t="t" r="r" b="b"/>
            <a:pathLst>
              <a:path w="3556634" h="227330">
                <a:moveTo>
                  <a:pt x="0" y="0"/>
                </a:moveTo>
                <a:lnTo>
                  <a:pt x="3556050" y="22698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2413" y="2138339"/>
            <a:ext cx="130810" cy="127000"/>
          </a:xfrm>
          <a:custGeom>
            <a:avLst/>
            <a:gdLst/>
            <a:ahLst/>
            <a:cxnLst/>
            <a:rect l="l" t="t" r="r" b="b"/>
            <a:pathLst>
              <a:path w="130809" h="127000">
                <a:moveTo>
                  <a:pt x="8089" y="0"/>
                </a:moveTo>
                <a:lnTo>
                  <a:pt x="54740" y="66606"/>
                </a:lnTo>
                <a:lnTo>
                  <a:pt x="0" y="126742"/>
                </a:lnTo>
                <a:lnTo>
                  <a:pt x="130785" y="71460"/>
                </a:lnTo>
                <a:lnTo>
                  <a:pt x="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4000" y="5410200"/>
            <a:ext cx="601980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3538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Select </a:t>
            </a:r>
            <a:r>
              <a:rPr sz="2400" dirty="0">
                <a:latin typeface="Times New Roman"/>
                <a:cs typeface="Times New Roman"/>
              </a:rPr>
              <a:t>one </a:t>
            </a:r>
            <a:r>
              <a:rPr sz="2400" spc="-5" dirty="0">
                <a:latin typeface="Times New Roman"/>
                <a:cs typeface="Times New Roman"/>
              </a:rPr>
              <a:t>match, count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inliers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31" y="909320"/>
            <a:ext cx="8515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350" algn="l"/>
                <a:tab pos="3210560" algn="l"/>
                <a:tab pos="5678170" algn="l"/>
              </a:tabLst>
            </a:pPr>
            <a:r>
              <a:rPr dirty="0"/>
              <a:t>RANSAC</a:t>
            </a:r>
            <a:r>
              <a:rPr lang="en-US" dirty="0"/>
              <a:t> </a:t>
            </a:r>
            <a:r>
              <a:rPr spc="-5" dirty="0"/>
              <a:t>for</a:t>
            </a:r>
            <a:r>
              <a:rPr lang="en-US" spc="-5" dirty="0"/>
              <a:t> </a:t>
            </a:r>
            <a:r>
              <a:rPr spc="-5" dirty="0"/>
              <a:t>estimating</a:t>
            </a:r>
            <a:r>
              <a:rPr lang="en-US" spc="-5" dirty="0"/>
              <a:t> </a:t>
            </a:r>
            <a:r>
              <a:rPr spc="-5" dirty="0" err="1"/>
              <a:t>homography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23900" y="1706879"/>
            <a:ext cx="7992745" cy="39624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latin typeface="Times New Roman"/>
                <a:cs typeface="Times New Roman"/>
              </a:rPr>
              <a:t>RANSAC</a:t>
            </a:r>
            <a:r>
              <a:rPr sz="3200" spc="-5" dirty="0">
                <a:latin typeface="Times New Roman"/>
                <a:cs typeface="Times New Roman"/>
              </a:rPr>
              <a:t> loop:</a:t>
            </a:r>
            <a:endParaRPr sz="3200">
              <a:latin typeface="Times New Roman"/>
              <a:cs typeface="Times New Roman"/>
            </a:endParaRPr>
          </a:p>
          <a:p>
            <a:pPr marL="12700" marR="2071370">
              <a:lnSpc>
                <a:spcPct val="117200"/>
              </a:lnSpc>
            </a:pPr>
            <a:r>
              <a:rPr sz="3200" spc="-5" dirty="0">
                <a:latin typeface="Times New Roman"/>
                <a:cs typeface="Times New Roman"/>
              </a:rPr>
              <a:t>Select four feature pairs (at random)  Compute homography 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-5" dirty="0">
                <a:latin typeface="Times New Roman"/>
                <a:cs typeface="Times New Roman"/>
              </a:rPr>
              <a:t> (exact)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spc="-5" dirty="0">
                <a:latin typeface="Times New Roman"/>
                <a:cs typeface="Times New Roman"/>
              </a:rPr>
              <a:t>Compute inliers where </a:t>
            </a:r>
            <a:r>
              <a:rPr sz="3200" spc="415" dirty="0">
                <a:latin typeface="Times New Roman"/>
                <a:cs typeface="Times New Roman"/>
              </a:rPr>
              <a:t>||p</a:t>
            </a:r>
            <a:r>
              <a:rPr sz="3150" spc="622" baseline="-21164" dirty="0">
                <a:latin typeface="Times New Roman"/>
                <a:cs typeface="Times New Roman"/>
              </a:rPr>
              <a:t>i</a:t>
            </a:r>
            <a:r>
              <a:rPr sz="3200" i="1" spc="415" dirty="0">
                <a:latin typeface="Arial"/>
                <a:cs typeface="Arial"/>
              </a:rPr>
              <a:t>’</a:t>
            </a:r>
            <a:r>
              <a:rPr sz="3200" spc="415" dirty="0">
                <a:latin typeface="Times New Roman"/>
                <a:cs typeface="Times New Roman"/>
              </a:rPr>
              <a:t>, </a:t>
            </a:r>
            <a:r>
              <a:rPr sz="3200" dirty="0">
                <a:latin typeface="Times New Roman"/>
                <a:cs typeface="Times New Roman"/>
              </a:rPr>
              <a:t>H p</a:t>
            </a:r>
            <a:r>
              <a:rPr sz="3150" baseline="-21164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|| &lt;</a:t>
            </a:r>
            <a:r>
              <a:rPr sz="3200" spc="-4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ε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200" spc="-5" dirty="0">
                <a:latin typeface="Times New Roman"/>
                <a:cs typeface="Times New Roman"/>
              </a:rPr>
              <a:t>Keep largest set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inliers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800"/>
              </a:lnSpc>
              <a:spcBef>
                <a:spcPts val="920"/>
              </a:spcBef>
            </a:pPr>
            <a:r>
              <a:rPr sz="3200" spc="-5" dirty="0">
                <a:latin typeface="Times New Roman"/>
                <a:cs typeface="Times New Roman"/>
              </a:rPr>
              <a:t>Re-compute least-squares </a:t>
            </a:r>
            <a:r>
              <a:rPr sz="3200" dirty="0">
                <a:latin typeface="Times New Roman"/>
                <a:cs typeface="Times New Roman"/>
              </a:rPr>
              <a:t>H </a:t>
            </a:r>
            <a:r>
              <a:rPr sz="3200" spc="-5" dirty="0">
                <a:latin typeface="Times New Roman"/>
                <a:cs typeface="Times New Roman"/>
              </a:rPr>
              <a:t>estimate using all </a:t>
            </a:r>
            <a:r>
              <a:rPr sz="3200" dirty="0">
                <a:latin typeface="Times New Roman"/>
                <a:cs typeface="Times New Roman"/>
              </a:rPr>
              <a:t>of 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inliers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006" y="2486916"/>
            <a:ext cx="516890" cy="1323340"/>
          </a:xfrm>
          <a:custGeom>
            <a:avLst/>
            <a:gdLst/>
            <a:ahLst/>
            <a:cxnLst/>
            <a:rect l="l" t="t" r="r" b="b"/>
            <a:pathLst>
              <a:path w="516890" h="1323339">
                <a:moveTo>
                  <a:pt x="380999" y="1323082"/>
                </a:moveTo>
                <a:lnTo>
                  <a:pt x="307975" y="1204020"/>
                </a:lnTo>
                <a:lnTo>
                  <a:pt x="236537" y="1086545"/>
                </a:lnTo>
                <a:lnTo>
                  <a:pt x="170656" y="971451"/>
                </a:lnTo>
                <a:lnTo>
                  <a:pt x="111918" y="860326"/>
                </a:lnTo>
                <a:lnTo>
                  <a:pt x="62706" y="753170"/>
                </a:lnTo>
                <a:lnTo>
                  <a:pt x="26193" y="653158"/>
                </a:lnTo>
                <a:lnTo>
                  <a:pt x="4762" y="560289"/>
                </a:lnTo>
                <a:lnTo>
                  <a:pt x="0" y="517426"/>
                </a:lnTo>
                <a:lnTo>
                  <a:pt x="0" y="476151"/>
                </a:lnTo>
                <a:lnTo>
                  <a:pt x="6349" y="437258"/>
                </a:lnTo>
                <a:lnTo>
                  <a:pt x="19843" y="399951"/>
                </a:lnTo>
                <a:lnTo>
                  <a:pt x="40481" y="364233"/>
                </a:lnTo>
                <a:lnTo>
                  <a:pt x="65881" y="330101"/>
                </a:lnTo>
                <a:lnTo>
                  <a:pt x="130174" y="267395"/>
                </a:lnTo>
                <a:lnTo>
                  <a:pt x="204787" y="211039"/>
                </a:lnTo>
                <a:lnTo>
                  <a:pt x="282574" y="161826"/>
                </a:lnTo>
                <a:lnTo>
                  <a:pt x="355600" y="118170"/>
                </a:lnTo>
                <a:lnTo>
                  <a:pt x="388143" y="99120"/>
                </a:lnTo>
                <a:lnTo>
                  <a:pt x="415924" y="82451"/>
                </a:lnTo>
                <a:lnTo>
                  <a:pt x="439737" y="66576"/>
                </a:lnTo>
                <a:lnTo>
                  <a:pt x="457199" y="52289"/>
                </a:lnTo>
                <a:lnTo>
                  <a:pt x="516701" y="0"/>
                </a:lnTo>
              </a:path>
            </a:pathLst>
          </a:custGeom>
          <a:ln w="25399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6472" y="2470150"/>
            <a:ext cx="137795" cy="132080"/>
          </a:xfrm>
          <a:custGeom>
            <a:avLst/>
            <a:gdLst/>
            <a:ahLst/>
            <a:cxnLst/>
            <a:rect l="l" t="t" r="r" b="b"/>
            <a:pathLst>
              <a:path w="137794" h="132080">
                <a:moveTo>
                  <a:pt x="137315" y="0"/>
                </a:moveTo>
                <a:lnTo>
                  <a:pt x="0" y="36135"/>
                </a:lnTo>
                <a:lnTo>
                  <a:pt x="80076" y="50300"/>
                </a:lnTo>
                <a:lnTo>
                  <a:pt x="83834" y="131533"/>
                </a:lnTo>
                <a:lnTo>
                  <a:pt x="137315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6030" y="312420"/>
            <a:ext cx="2292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RANSAC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066801"/>
            <a:ext cx="3702048" cy="292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1375" y="1066801"/>
            <a:ext cx="3765548" cy="2924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4500" y="4114800"/>
            <a:ext cx="4571998" cy="2584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3700" y="3987800"/>
            <a:ext cx="2843530" cy="257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red: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900"/>
              </a:lnSpc>
              <a:spcBef>
                <a:spcPts val="40"/>
              </a:spcBef>
            </a:pPr>
            <a:r>
              <a:rPr sz="2400" spc="-5" dirty="0">
                <a:latin typeface="Times New Roman"/>
                <a:cs typeface="Times New Roman"/>
              </a:rPr>
              <a:t>rejected </a:t>
            </a:r>
            <a:r>
              <a:rPr sz="2400" dirty="0">
                <a:latin typeface="Times New Roman"/>
                <a:cs typeface="Times New Roman"/>
              </a:rPr>
              <a:t>by 2nd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nearest  neighbor criterion  blue:</a:t>
            </a:r>
            <a:endParaRPr sz="2400">
              <a:latin typeface="Times New Roman"/>
              <a:cs typeface="Times New Roman"/>
            </a:endParaRPr>
          </a:p>
          <a:p>
            <a:pPr marL="12700" marR="951865">
              <a:lnSpc>
                <a:spcPts val="2900"/>
              </a:lnSpc>
            </a:pPr>
            <a:r>
              <a:rPr sz="2400" spc="-5" dirty="0">
                <a:latin typeface="Times New Roman"/>
                <a:cs typeface="Times New Roman"/>
              </a:rPr>
              <a:t>Ransac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outliers  yellow: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00"/>
              </a:lnSpc>
            </a:pPr>
            <a:r>
              <a:rPr sz="2400" spc="-5" dirty="0">
                <a:latin typeface="Times New Roman"/>
                <a:cs typeface="Times New Roman"/>
              </a:rPr>
              <a:t>inliers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6466" y="833121"/>
            <a:ext cx="2571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Robustness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99" y="1714500"/>
            <a:ext cx="7490459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82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Proportion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inliers in </a:t>
            </a:r>
            <a:r>
              <a:rPr sz="3200" dirty="0">
                <a:latin typeface="Times New Roman"/>
                <a:cs typeface="Times New Roman"/>
              </a:rPr>
              <a:t>our </a:t>
            </a:r>
            <a:r>
              <a:rPr sz="3200" spc="-5" dirty="0">
                <a:latin typeface="Times New Roman"/>
                <a:cs typeface="Times New Roman"/>
              </a:rPr>
              <a:t>pairs is 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(for</a:t>
            </a:r>
            <a:endParaRPr sz="3200">
              <a:latin typeface="Times New Roman"/>
              <a:cs typeface="Times New Roman"/>
            </a:endParaRPr>
          </a:p>
          <a:p>
            <a:pPr marL="354965">
              <a:lnSpc>
                <a:spcPts val="3820"/>
              </a:lnSpc>
            </a:pPr>
            <a:r>
              <a:rPr sz="3200" i="1" spc="605" dirty="0">
                <a:latin typeface="Arial"/>
                <a:cs typeface="Arial"/>
              </a:rPr>
              <a:t>“</a:t>
            </a:r>
            <a:r>
              <a:rPr sz="3200" spc="605" dirty="0">
                <a:latin typeface="Times New Roman"/>
                <a:cs typeface="Times New Roman"/>
              </a:rPr>
              <a:t>good</a:t>
            </a:r>
            <a:r>
              <a:rPr sz="3200" i="1" spc="605" dirty="0">
                <a:latin typeface="Arial"/>
                <a:cs typeface="Arial"/>
              </a:rPr>
              <a:t>”</a:t>
            </a:r>
            <a:r>
              <a:rPr sz="3200" spc="605" dirty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Our </a:t>
            </a:r>
            <a:r>
              <a:rPr sz="3200" spc="-5" dirty="0">
                <a:latin typeface="Times New Roman"/>
                <a:cs typeface="Times New Roman"/>
              </a:rPr>
              <a:t>model needs </a:t>
            </a: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 pairs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6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Times New Roman"/>
                <a:cs typeface="Times New Roman"/>
              </a:rPr>
              <a:t>P=4 for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homography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Probability that </a:t>
            </a:r>
            <a:r>
              <a:rPr sz="3200" dirty="0">
                <a:latin typeface="Times New Roman"/>
                <a:cs typeface="Times New Roman"/>
              </a:rPr>
              <a:t>we </a:t>
            </a:r>
            <a:r>
              <a:rPr sz="3200" spc="-5" dirty="0">
                <a:latin typeface="Times New Roman"/>
                <a:cs typeface="Times New Roman"/>
              </a:rPr>
              <a:t>pick </a:t>
            </a: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 inliers?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6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775" baseline="27027" dirty="0">
                <a:latin typeface="Times New Roman"/>
                <a:cs typeface="Times New Roman"/>
              </a:rPr>
              <a:t>P</a:t>
            </a:r>
            <a:endParaRPr sz="2775" baseline="27027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16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Probability that after </a:t>
            </a:r>
            <a:r>
              <a:rPr sz="3200" dirty="0">
                <a:latin typeface="Times New Roman"/>
                <a:cs typeface="Times New Roman"/>
              </a:rPr>
              <a:t>N RANSAC </a:t>
            </a:r>
            <a:r>
              <a:rPr sz="3200" spc="-5" dirty="0">
                <a:latin typeface="Times New Roman"/>
                <a:cs typeface="Times New Roman"/>
              </a:rPr>
              <a:t>iterations  </a:t>
            </a:r>
            <a:r>
              <a:rPr sz="3200" dirty="0">
                <a:latin typeface="Times New Roman"/>
                <a:cs typeface="Times New Roman"/>
              </a:rPr>
              <a:t>we </a:t>
            </a:r>
            <a:r>
              <a:rPr sz="3200" spc="-5" dirty="0">
                <a:latin typeface="Times New Roman"/>
                <a:cs typeface="Times New Roman"/>
              </a:rPr>
              <a:t>have </a:t>
            </a:r>
            <a:r>
              <a:rPr sz="3200" dirty="0">
                <a:latin typeface="Times New Roman"/>
                <a:cs typeface="Times New Roman"/>
              </a:rPr>
              <a:t>not </a:t>
            </a:r>
            <a:r>
              <a:rPr sz="3200" spc="-5" dirty="0">
                <a:latin typeface="Times New Roman"/>
                <a:cs typeface="Times New Roman"/>
              </a:rPr>
              <a:t>picked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set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inliers?</a:t>
            </a:r>
            <a:endParaRPr sz="3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(1-G</a:t>
            </a:r>
            <a:r>
              <a:rPr sz="2775" baseline="27027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775" baseline="27027" dirty="0">
                <a:latin typeface="Times New Roman"/>
                <a:cs typeface="Times New Roman"/>
              </a:rPr>
              <a:t>N</a:t>
            </a:r>
            <a:endParaRPr sz="2775" baseline="2702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0290" y="6281420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304800"/>
            <a:ext cx="88677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14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Robustness:</a:t>
            </a:r>
            <a:r>
              <a:rPr spc="-45" dirty="0"/>
              <a:t> </a:t>
            </a:r>
            <a:r>
              <a:rPr spc="-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8600" y="6261100"/>
            <a:ext cx="2767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1 </a:t>
            </a:r>
            <a:r>
              <a:rPr sz="3200" spc="-5" dirty="0">
                <a:latin typeface="Times New Roman"/>
                <a:cs typeface="Times New Roman"/>
              </a:rPr>
              <a:t>chance in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1e28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199" y="1407241"/>
            <a:ext cx="7461250" cy="48717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5"/>
              </a:spcBef>
              <a:buChar char="•"/>
              <a:tabLst>
                <a:tab pos="355600" algn="l"/>
              </a:tabLst>
            </a:pPr>
            <a:r>
              <a:rPr sz="1800" spc="-5" dirty="0">
                <a:latin typeface="Courier New"/>
                <a:cs typeface="Courier New"/>
              </a:rPr>
              <a:t>Matlab: p=4; x=0.5; n=1000;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(1-x^p)^n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Char char="•"/>
              <a:tabLst>
                <a:tab pos="405765" algn="l"/>
                <a:tab pos="4064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Proportion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inliers</a:t>
            </a:r>
            <a:r>
              <a:rPr sz="3200" dirty="0">
                <a:latin typeface="Times New Roman"/>
                <a:cs typeface="Times New Roman"/>
              </a:rPr>
              <a:t> G=0.5</a:t>
            </a:r>
            <a:endParaRPr sz="32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405765" algn="l"/>
                <a:tab pos="4064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Probability that </a:t>
            </a:r>
            <a:r>
              <a:rPr sz="3200" dirty="0">
                <a:latin typeface="Times New Roman"/>
                <a:cs typeface="Times New Roman"/>
              </a:rPr>
              <a:t>we </a:t>
            </a:r>
            <a:r>
              <a:rPr sz="3200" spc="-5" dirty="0">
                <a:latin typeface="Times New Roman"/>
                <a:cs typeface="Times New Roman"/>
              </a:rPr>
              <a:t>pick </a:t>
            </a:r>
            <a:r>
              <a:rPr sz="3200" dirty="0">
                <a:latin typeface="Times New Roman"/>
                <a:cs typeface="Times New Roman"/>
              </a:rPr>
              <a:t>P=4</a:t>
            </a:r>
            <a:r>
              <a:rPr sz="3200" spc="-5" dirty="0">
                <a:latin typeface="Times New Roman"/>
                <a:cs typeface="Times New Roman"/>
              </a:rPr>
              <a:t> inliers?</a:t>
            </a:r>
            <a:endParaRPr sz="3200">
              <a:latin typeface="Times New Roman"/>
              <a:cs typeface="Times New Roman"/>
            </a:endParaRPr>
          </a:p>
          <a:p>
            <a:pPr marL="520065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Times New Roman"/>
                <a:cs typeface="Times New Roman"/>
              </a:rPr>
              <a:t>– 0.5</a:t>
            </a:r>
            <a:r>
              <a:rPr sz="2775" baseline="27027" dirty="0">
                <a:latin typeface="Times New Roman"/>
                <a:cs typeface="Times New Roman"/>
              </a:rPr>
              <a:t>4</a:t>
            </a:r>
            <a:r>
              <a:rPr sz="3200" dirty="0">
                <a:latin typeface="Times New Roman"/>
                <a:cs typeface="Times New Roman"/>
              </a:rPr>
              <a:t>=0.0625 </a:t>
            </a:r>
            <a:r>
              <a:rPr sz="3200" spc="-5" dirty="0">
                <a:latin typeface="Times New Roman"/>
                <a:cs typeface="Times New Roman"/>
              </a:rPr>
              <a:t>(6%</a:t>
            </a:r>
            <a:r>
              <a:rPr sz="3200" spc="1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chance)</a:t>
            </a:r>
            <a:endParaRPr sz="3200">
              <a:latin typeface="Times New Roman"/>
              <a:cs typeface="Times New Roman"/>
            </a:endParaRPr>
          </a:p>
          <a:p>
            <a:pPr marL="406400" marR="5080" indent="-342900">
              <a:lnSpc>
                <a:spcPts val="3800"/>
              </a:lnSpc>
              <a:spcBef>
                <a:spcPts val="919"/>
              </a:spcBef>
              <a:buChar char="•"/>
              <a:tabLst>
                <a:tab pos="405765" algn="l"/>
                <a:tab pos="4064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Probability that </a:t>
            </a:r>
            <a:r>
              <a:rPr sz="3200" dirty="0">
                <a:latin typeface="Times New Roman"/>
                <a:cs typeface="Times New Roman"/>
              </a:rPr>
              <a:t>we </a:t>
            </a:r>
            <a:r>
              <a:rPr sz="3200" spc="-5" dirty="0">
                <a:latin typeface="Times New Roman"/>
                <a:cs typeface="Times New Roman"/>
              </a:rPr>
              <a:t>have </a:t>
            </a:r>
            <a:r>
              <a:rPr sz="3200" dirty="0">
                <a:latin typeface="Times New Roman"/>
                <a:cs typeface="Times New Roman"/>
              </a:rPr>
              <a:t>not </a:t>
            </a:r>
            <a:r>
              <a:rPr sz="3200" spc="-5" dirty="0">
                <a:latin typeface="Times New Roman"/>
                <a:cs typeface="Times New Roman"/>
              </a:rPr>
              <a:t>picked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set </a:t>
            </a:r>
            <a:r>
              <a:rPr sz="3200" dirty="0">
                <a:latin typeface="Times New Roman"/>
                <a:cs typeface="Times New Roman"/>
              </a:rPr>
              <a:t>of  </a:t>
            </a:r>
            <a:r>
              <a:rPr sz="3200" spc="-5" dirty="0">
                <a:latin typeface="Times New Roman"/>
                <a:cs typeface="Times New Roman"/>
              </a:rPr>
              <a:t>inliers?</a:t>
            </a:r>
            <a:endParaRPr sz="3200">
              <a:latin typeface="Times New Roman"/>
              <a:cs typeface="Times New Roman"/>
            </a:endParaRPr>
          </a:p>
          <a:p>
            <a:pPr marL="806450" lvl="1" indent="-285750">
              <a:lnSpc>
                <a:spcPct val="100000"/>
              </a:lnSpc>
              <a:spcBef>
                <a:spcPts val="440"/>
              </a:spcBef>
              <a:buChar char="–"/>
              <a:tabLst>
                <a:tab pos="806450" algn="l"/>
              </a:tabLst>
            </a:pPr>
            <a:r>
              <a:rPr sz="2800" dirty="0">
                <a:latin typeface="Times New Roman"/>
                <a:cs typeface="Times New Roman"/>
              </a:rPr>
              <a:t>N=100</a:t>
            </a:r>
            <a:r>
              <a:rPr sz="2800" spc="-5" dirty="0">
                <a:latin typeface="Times New Roman"/>
                <a:cs typeface="Times New Roman"/>
              </a:rPr>
              <a:t> iterations:</a:t>
            </a:r>
            <a:endParaRPr sz="2800">
              <a:latin typeface="Times New Roman"/>
              <a:cs typeface="Times New Roman"/>
            </a:endParaRPr>
          </a:p>
          <a:p>
            <a:pPr marL="800100">
              <a:lnSpc>
                <a:spcPct val="100000"/>
              </a:lnSpc>
              <a:spcBef>
                <a:spcPts val="40"/>
              </a:spcBef>
            </a:pPr>
            <a:r>
              <a:rPr sz="2800" dirty="0">
                <a:latin typeface="Times New Roman"/>
                <a:cs typeface="Times New Roman"/>
              </a:rPr>
              <a:t>(1-0.5</a:t>
            </a:r>
            <a:r>
              <a:rPr sz="2775" baseline="27027" dirty="0">
                <a:latin typeface="Times New Roman"/>
                <a:cs typeface="Times New Roman"/>
              </a:rPr>
              <a:t>4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775" baseline="27027" dirty="0">
                <a:latin typeface="Times New Roman"/>
                <a:cs typeface="Times New Roman"/>
              </a:rPr>
              <a:t>100</a:t>
            </a:r>
            <a:r>
              <a:rPr sz="3200" dirty="0">
                <a:latin typeface="Times New Roman"/>
                <a:cs typeface="Times New Roman"/>
              </a:rPr>
              <a:t>=0.00157 </a:t>
            </a:r>
            <a:r>
              <a:rPr sz="3200" spc="-5" dirty="0">
                <a:latin typeface="Times New Roman"/>
                <a:cs typeface="Times New Roman"/>
              </a:rPr>
              <a:t>(1 chance 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600)</a:t>
            </a:r>
            <a:endParaRPr sz="3200">
              <a:latin typeface="Times New Roman"/>
              <a:cs typeface="Times New Roman"/>
            </a:endParaRPr>
          </a:p>
          <a:p>
            <a:pPr marL="806450" lvl="1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806450" algn="l"/>
              </a:tabLst>
            </a:pPr>
            <a:r>
              <a:rPr sz="3200" dirty="0">
                <a:latin typeface="Times New Roman"/>
                <a:cs typeface="Times New Roman"/>
              </a:rPr>
              <a:t>N=1000</a:t>
            </a:r>
            <a:r>
              <a:rPr sz="3200" spc="-5" dirty="0">
                <a:latin typeface="Times New Roman"/>
                <a:cs typeface="Times New Roman"/>
              </a:rPr>
              <a:t> iterations: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605" y="833121"/>
            <a:ext cx="4759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Robustness:</a:t>
            </a:r>
            <a:r>
              <a:rPr spc="-45" dirty="0"/>
              <a:t> </a:t>
            </a:r>
            <a:r>
              <a:rPr spc="-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99" y="1935479"/>
            <a:ext cx="7410450" cy="43434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Proportion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inliers</a:t>
            </a:r>
            <a:r>
              <a:rPr sz="3200" dirty="0">
                <a:latin typeface="Times New Roman"/>
                <a:cs typeface="Times New Roman"/>
              </a:rPr>
              <a:t> G=0.3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Probability that </a:t>
            </a:r>
            <a:r>
              <a:rPr sz="3200" dirty="0">
                <a:latin typeface="Times New Roman"/>
                <a:cs typeface="Times New Roman"/>
              </a:rPr>
              <a:t>we </a:t>
            </a:r>
            <a:r>
              <a:rPr sz="3200" spc="-5" dirty="0">
                <a:latin typeface="Times New Roman"/>
                <a:cs typeface="Times New Roman"/>
              </a:rPr>
              <a:t>pick </a:t>
            </a:r>
            <a:r>
              <a:rPr sz="3200" dirty="0">
                <a:latin typeface="Times New Roman"/>
                <a:cs typeface="Times New Roman"/>
              </a:rPr>
              <a:t>P=4</a:t>
            </a:r>
            <a:r>
              <a:rPr sz="3200" spc="-5" dirty="0">
                <a:latin typeface="Times New Roman"/>
                <a:cs typeface="Times New Roman"/>
              </a:rPr>
              <a:t> inliers?</a:t>
            </a:r>
            <a:endParaRPr sz="3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Times New Roman"/>
                <a:cs typeface="Times New Roman"/>
              </a:rPr>
              <a:t>– 0.3</a:t>
            </a:r>
            <a:r>
              <a:rPr sz="2775" baseline="27027" dirty="0">
                <a:latin typeface="Times New Roman"/>
                <a:cs typeface="Times New Roman"/>
              </a:rPr>
              <a:t>4</a:t>
            </a:r>
            <a:r>
              <a:rPr sz="3200" dirty="0">
                <a:latin typeface="Times New Roman"/>
                <a:cs typeface="Times New Roman"/>
              </a:rPr>
              <a:t>=0.0081 </a:t>
            </a:r>
            <a:r>
              <a:rPr sz="3200" spc="-5" dirty="0">
                <a:latin typeface="Times New Roman"/>
                <a:cs typeface="Times New Roman"/>
              </a:rPr>
              <a:t>(0.8%</a:t>
            </a:r>
            <a:r>
              <a:rPr sz="3200" spc="1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chance)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8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Probability that </a:t>
            </a:r>
            <a:r>
              <a:rPr sz="3200" dirty="0">
                <a:latin typeface="Times New Roman"/>
                <a:cs typeface="Times New Roman"/>
              </a:rPr>
              <a:t>we </a:t>
            </a:r>
            <a:r>
              <a:rPr sz="3200" spc="-5" dirty="0">
                <a:latin typeface="Times New Roman"/>
                <a:cs typeface="Times New Roman"/>
              </a:rPr>
              <a:t>have </a:t>
            </a:r>
            <a:r>
              <a:rPr sz="3200" dirty="0">
                <a:latin typeface="Times New Roman"/>
                <a:cs typeface="Times New Roman"/>
              </a:rPr>
              <a:t>not </a:t>
            </a:r>
            <a:r>
              <a:rPr sz="3200" spc="-5" dirty="0">
                <a:latin typeface="Times New Roman"/>
                <a:cs typeface="Times New Roman"/>
              </a:rPr>
              <a:t>picked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set </a:t>
            </a:r>
            <a:r>
              <a:rPr sz="3200" dirty="0">
                <a:latin typeface="Times New Roman"/>
                <a:cs typeface="Times New Roman"/>
              </a:rPr>
              <a:t>of  </a:t>
            </a:r>
            <a:r>
              <a:rPr sz="3200" spc="-5" dirty="0">
                <a:latin typeface="Times New Roman"/>
                <a:cs typeface="Times New Roman"/>
              </a:rPr>
              <a:t>inliers?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4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Times New Roman"/>
                <a:cs typeface="Times New Roman"/>
              </a:rPr>
              <a:t>N=100</a:t>
            </a:r>
            <a:r>
              <a:rPr sz="2800" spc="-5" dirty="0">
                <a:latin typeface="Times New Roman"/>
                <a:cs typeface="Times New Roman"/>
              </a:rPr>
              <a:t> iterations:</a:t>
            </a:r>
            <a:endParaRPr sz="2800">
              <a:latin typeface="Times New Roman"/>
              <a:cs typeface="Times New Roman"/>
            </a:endParaRPr>
          </a:p>
          <a:p>
            <a:pPr marL="749300">
              <a:lnSpc>
                <a:spcPct val="100000"/>
              </a:lnSpc>
              <a:spcBef>
                <a:spcPts val="40"/>
              </a:spcBef>
            </a:pPr>
            <a:r>
              <a:rPr sz="2800" dirty="0">
                <a:latin typeface="Times New Roman"/>
                <a:cs typeface="Times New Roman"/>
              </a:rPr>
              <a:t>(1-0.3</a:t>
            </a:r>
            <a:r>
              <a:rPr sz="2775" baseline="27027" dirty="0">
                <a:latin typeface="Times New Roman"/>
                <a:cs typeface="Times New Roman"/>
              </a:rPr>
              <a:t>4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775" baseline="27027" dirty="0">
                <a:latin typeface="Times New Roman"/>
                <a:cs typeface="Times New Roman"/>
              </a:rPr>
              <a:t>100</a:t>
            </a:r>
            <a:r>
              <a:rPr sz="3200" dirty="0">
                <a:latin typeface="Times New Roman"/>
                <a:cs typeface="Times New Roman"/>
              </a:rPr>
              <a:t>=0.44 </a:t>
            </a:r>
            <a:r>
              <a:rPr sz="3200" spc="-5" dirty="0">
                <a:latin typeface="Times New Roman"/>
                <a:cs typeface="Times New Roman"/>
              </a:rPr>
              <a:t>(1 chance in </a:t>
            </a:r>
            <a:r>
              <a:rPr sz="3200" dirty="0">
                <a:latin typeface="Times New Roman"/>
                <a:cs typeface="Times New Roman"/>
              </a:rPr>
              <a:t>2)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755650" algn="l"/>
              </a:tabLst>
            </a:pPr>
            <a:r>
              <a:rPr sz="3200" dirty="0">
                <a:latin typeface="Times New Roman"/>
                <a:cs typeface="Times New Roman"/>
              </a:rPr>
              <a:t>N=1000</a:t>
            </a:r>
            <a:r>
              <a:rPr sz="3200" spc="-5" dirty="0">
                <a:latin typeface="Times New Roman"/>
                <a:cs typeface="Times New Roman"/>
              </a:rPr>
              <a:t> iterations: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8600" y="6261100"/>
            <a:ext cx="2790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1 </a:t>
            </a:r>
            <a:r>
              <a:rPr sz="3200" spc="-5" dirty="0">
                <a:latin typeface="Times New Roman"/>
                <a:cs typeface="Times New Roman"/>
              </a:rPr>
              <a:t>chance 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3400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94398" y="1473201"/>
            <a:ext cx="1312862" cy="1041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937" y="1473201"/>
            <a:ext cx="1338261" cy="1038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605" y="185420"/>
            <a:ext cx="4759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Robustness:</a:t>
            </a:r>
            <a:r>
              <a:rPr spc="-45" dirty="0"/>
              <a:t> </a:t>
            </a:r>
            <a:r>
              <a:rPr spc="-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99" y="1529080"/>
            <a:ext cx="7531100" cy="39243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Proportion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inliers</a:t>
            </a:r>
            <a:r>
              <a:rPr sz="3200" dirty="0">
                <a:latin typeface="Times New Roman"/>
                <a:cs typeface="Times New Roman"/>
              </a:rPr>
              <a:t> G=0.1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Probability that </a:t>
            </a:r>
            <a:r>
              <a:rPr sz="3200" dirty="0">
                <a:latin typeface="Times New Roman"/>
                <a:cs typeface="Times New Roman"/>
              </a:rPr>
              <a:t>we </a:t>
            </a:r>
            <a:r>
              <a:rPr sz="3200" spc="-5" dirty="0">
                <a:latin typeface="Times New Roman"/>
                <a:cs typeface="Times New Roman"/>
              </a:rPr>
              <a:t>pick </a:t>
            </a:r>
            <a:r>
              <a:rPr sz="3200" dirty="0">
                <a:latin typeface="Times New Roman"/>
                <a:cs typeface="Times New Roman"/>
              </a:rPr>
              <a:t>P=4</a:t>
            </a:r>
            <a:r>
              <a:rPr sz="3200" spc="-5" dirty="0">
                <a:latin typeface="Times New Roman"/>
                <a:cs typeface="Times New Roman"/>
              </a:rPr>
              <a:t> inliers?</a:t>
            </a:r>
            <a:endParaRPr sz="3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latin typeface="Times New Roman"/>
                <a:cs typeface="Times New Roman"/>
              </a:rPr>
              <a:t>– 0.1</a:t>
            </a:r>
            <a:r>
              <a:rPr sz="2775" baseline="27027" dirty="0">
                <a:latin typeface="Times New Roman"/>
                <a:cs typeface="Times New Roman"/>
              </a:rPr>
              <a:t>4</a:t>
            </a:r>
            <a:r>
              <a:rPr sz="3200" dirty="0">
                <a:latin typeface="Times New Roman"/>
                <a:cs typeface="Times New Roman"/>
              </a:rPr>
              <a:t>=0.0001 </a:t>
            </a:r>
            <a:r>
              <a:rPr sz="3200" spc="-5" dirty="0">
                <a:latin typeface="Times New Roman"/>
                <a:cs typeface="Times New Roman"/>
              </a:rPr>
              <a:t>(0.01% chances, </a:t>
            </a:r>
            <a:r>
              <a:rPr sz="3200" dirty="0">
                <a:latin typeface="Times New Roman"/>
                <a:cs typeface="Times New Roman"/>
              </a:rPr>
              <a:t>1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10,000)</a:t>
            </a:r>
            <a:endParaRPr sz="3200">
              <a:latin typeface="Times New Roman"/>
              <a:cs typeface="Times New Roman"/>
            </a:endParaRPr>
          </a:p>
          <a:p>
            <a:pPr marL="355600" marR="125095" indent="-342900">
              <a:lnSpc>
                <a:spcPts val="38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Probability that </a:t>
            </a:r>
            <a:r>
              <a:rPr sz="3200" dirty="0">
                <a:latin typeface="Times New Roman"/>
                <a:cs typeface="Times New Roman"/>
              </a:rPr>
              <a:t>we </a:t>
            </a:r>
            <a:r>
              <a:rPr sz="3200" spc="-5" dirty="0">
                <a:latin typeface="Times New Roman"/>
                <a:cs typeface="Times New Roman"/>
              </a:rPr>
              <a:t>have </a:t>
            </a:r>
            <a:r>
              <a:rPr sz="3200" dirty="0">
                <a:latin typeface="Times New Roman"/>
                <a:cs typeface="Times New Roman"/>
              </a:rPr>
              <a:t>not </a:t>
            </a:r>
            <a:r>
              <a:rPr sz="3200" spc="-5" dirty="0">
                <a:latin typeface="Times New Roman"/>
                <a:cs typeface="Times New Roman"/>
              </a:rPr>
              <a:t>picked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set </a:t>
            </a:r>
            <a:r>
              <a:rPr sz="3200" dirty="0">
                <a:latin typeface="Times New Roman"/>
                <a:cs typeface="Times New Roman"/>
              </a:rPr>
              <a:t>of  </a:t>
            </a:r>
            <a:r>
              <a:rPr sz="3200" spc="-5" dirty="0">
                <a:latin typeface="Times New Roman"/>
                <a:cs typeface="Times New Roman"/>
              </a:rPr>
              <a:t>inliers?</a:t>
            </a:r>
            <a:endParaRPr sz="3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440"/>
              </a:spcBef>
              <a:tabLst>
                <a:tab pos="3434715" algn="l"/>
              </a:tabLst>
            </a:pP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N=100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iterations:	</a:t>
            </a:r>
            <a:r>
              <a:rPr sz="2800" dirty="0">
                <a:latin typeface="Times New Roman"/>
                <a:cs typeface="Times New Roman"/>
              </a:rPr>
              <a:t>(1-0.1</a:t>
            </a:r>
            <a:r>
              <a:rPr sz="2775" baseline="27027" dirty="0">
                <a:latin typeface="Times New Roman"/>
                <a:cs typeface="Times New Roman"/>
              </a:rPr>
              <a:t>4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775" baseline="27027" dirty="0">
                <a:latin typeface="Times New Roman"/>
                <a:cs typeface="Times New Roman"/>
              </a:rPr>
              <a:t>100</a:t>
            </a:r>
            <a:r>
              <a:rPr sz="3200" dirty="0">
                <a:latin typeface="Times New Roman"/>
                <a:cs typeface="Times New Roman"/>
              </a:rPr>
              <a:t>=0.99</a:t>
            </a:r>
            <a:endParaRPr sz="3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60"/>
              </a:spcBef>
            </a:pPr>
            <a:r>
              <a:rPr sz="3200" dirty="0">
                <a:latin typeface="Times New Roman"/>
                <a:cs typeface="Times New Roman"/>
              </a:rPr>
              <a:t>– N=1000 </a:t>
            </a:r>
            <a:r>
              <a:rPr sz="3200" spc="-5" dirty="0">
                <a:latin typeface="Times New Roman"/>
                <a:cs typeface="Times New Roman"/>
              </a:rPr>
              <a:t>iterations: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90%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199" y="5415279"/>
            <a:ext cx="4209415" cy="11684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latin typeface="Times New Roman"/>
                <a:cs typeface="Times New Roman"/>
              </a:rPr>
              <a:t>– N=10,000: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36%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200" dirty="0">
                <a:latin typeface="Times New Roman"/>
                <a:cs typeface="Times New Roman"/>
              </a:rPr>
              <a:t>– N=100,000: 1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2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22,000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94398" y="1066801"/>
            <a:ext cx="1312862" cy="1041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937" y="1066801"/>
            <a:ext cx="1338261" cy="1038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9753" y="833121"/>
            <a:ext cx="5504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Robustness:</a:t>
            </a:r>
            <a:r>
              <a:rPr spc="-25" dirty="0"/>
              <a:t> </a:t>
            </a:r>
            <a:r>
              <a:rPr spc="-5" dirty="0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99" y="2019300"/>
            <a:ext cx="7138670" cy="36525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Effect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number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parameters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model/  number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necessary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pairs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439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Bad exponential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Effect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percentage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inliers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Base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exponential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Effect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number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iterations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Times New Roman"/>
                <a:cs typeface="Times New Roman"/>
              </a:rPr>
              <a:t>Good</a:t>
            </a:r>
            <a:r>
              <a:rPr sz="2800" spc="-5" dirty="0">
                <a:latin typeface="Times New Roman"/>
                <a:cs typeface="Times New Roman"/>
              </a:rPr>
              <a:t> exponential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0290" y="6281420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47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1" y="833121"/>
            <a:ext cx="5153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350" algn="l"/>
              </a:tabLst>
            </a:pPr>
            <a:r>
              <a:rPr dirty="0"/>
              <a:t>RANSAC</a:t>
            </a:r>
            <a:r>
              <a:rPr lang="en-US" dirty="0"/>
              <a:t> </a:t>
            </a:r>
            <a:r>
              <a:rPr dirty="0"/>
              <a:t>r</a:t>
            </a:r>
            <a:r>
              <a:rPr spc="-5" dirty="0"/>
              <a:t>eca</a:t>
            </a:r>
            <a:r>
              <a:rPr dirty="0"/>
              <a:t>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99" y="2019300"/>
            <a:ext cx="7252334" cy="45008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8415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For </a:t>
            </a:r>
            <a:r>
              <a:rPr sz="3200" spc="-5" dirty="0">
                <a:latin typeface="Times New Roman"/>
                <a:cs typeface="Times New Roman"/>
              </a:rPr>
              <a:t>fitting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model with low number </a:t>
            </a:r>
            <a:r>
              <a:rPr sz="3200" dirty="0">
                <a:latin typeface="Times New Roman"/>
                <a:cs typeface="Times New Roman"/>
              </a:rPr>
              <a:t>P of  </a:t>
            </a:r>
            <a:r>
              <a:rPr sz="3200" spc="-5" dirty="0">
                <a:latin typeface="Times New Roman"/>
                <a:cs typeface="Times New Roman"/>
              </a:rPr>
              <a:t>parameters (8 for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homographies)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Loop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6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Select </a:t>
            </a:r>
            <a:r>
              <a:rPr sz="2800" dirty="0">
                <a:latin typeface="Times New Roman"/>
                <a:cs typeface="Times New Roman"/>
              </a:rPr>
              <a:t>P </a:t>
            </a:r>
            <a:r>
              <a:rPr sz="2800" spc="-5" dirty="0">
                <a:latin typeface="Times New Roman"/>
                <a:cs typeface="Times New Roman"/>
              </a:rPr>
              <a:t>random data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540"/>
              </a:spcBef>
              <a:buChar char="–"/>
              <a:tabLst>
                <a:tab pos="75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Fit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model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Char char="–"/>
              <a:tabLst>
                <a:tab pos="755650" algn="l"/>
              </a:tabLst>
            </a:pPr>
            <a:r>
              <a:rPr sz="2800" dirty="0">
                <a:latin typeface="Times New Roman"/>
                <a:cs typeface="Times New Roman"/>
              </a:rPr>
              <a:t>Count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inliers</a:t>
            </a:r>
            <a:endParaRPr sz="2800">
              <a:latin typeface="Times New Roman"/>
              <a:cs typeface="Times New Roman"/>
            </a:endParaRPr>
          </a:p>
          <a:p>
            <a:pPr marL="749300">
              <a:lnSpc>
                <a:spcPct val="100000"/>
              </a:lnSpc>
              <a:spcBef>
                <a:spcPts val="40"/>
              </a:spcBef>
            </a:pPr>
            <a:r>
              <a:rPr sz="2800" spc="-5" dirty="0">
                <a:latin typeface="Times New Roman"/>
                <a:cs typeface="Times New Roman"/>
              </a:rPr>
              <a:t>(other data points well fit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model)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Keep model with largest number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inliers</a:t>
            </a:r>
            <a:endParaRPr sz="3200">
              <a:latin typeface="Times New Roman"/>
              <a:cs typeface="Times New Roman"/>
            </a:endParaRPr>
          </a:p>
          <a:p>
            <a:pPr marR="415290" algn="r">
              <a:lnSpc>
                <a:spcPct val="100000"/>
              </a:lnSpc>
              <a:spcBef>
                <a:spcPts val="1620"/>
              </a:spcBef>
            </a:pPr>
            <a:r>
              <a:rPr sz="1400" dirty="0">
                <a:latin typeface="Times New Roman"/>
                <a:cs typeface="Times New Roman"/>
              </a:rPr>
              <a:t>48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3924300"/>
            <a:ext cx="3675061" cy="2660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3924300"/>
            <a:ext cx="3675062" cy="266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1143001"/>
            <a:ext cx="3676648" cy="2660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143001"/>
            <a:ext cx="3676648" cy="2660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6192" y="248920"/>
            <a:ext cx="617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350" algn="l"/>
                <a:tab pos="3210560" algn="l"/>
              </a:tabLst>
            </a:pPr>
            <a:r>
              <a:rPr dirty="0"/>
              <a:t>RANSAC	</a:t>
            </a:r>
            <a:r>
              <a:rPr spc="-5" dirty="0"/>
              <a:t>for	Homography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143001"/>
            <a:ext cx="3676648" cy="266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143001"/>
            <a:ext cx="3676648" cy="266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6192" y="185420"/>
            <a:ext cx="617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350" algn="l"/>
                <a:tab pos="3210560" algn="l"/>
              </a:tabLst>
            </a:pPr>
            <a:r>
              <a:rPr dirty="0"/>
              <a:t>RANSAC	</a:t>
            </a:r>
            <a:r>
              <a:rPr spc="-5" dirty="0"/>
              <a:t>for	Homography</a:t>
            </a:r>
          </a:p>
        </p:txBody>
      </p:sp>
      <p:sp>
        <p:nvSpPr>
          <p:cNvPr id="5" name="object 5"/>
          <p:cNvSpPr/>
          <p:nvPr/>
        </p:nvSpPr>
        <p:spPr>
          <a:xfrm>
            <a:off x="838200" y="3921125"/>
            <a:ext cx="3675062" cy="2660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437" y="3921125"/>
            <a:ext cx="3675061" cy="2660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143001"/>
            <a:ext cx="3676648" cy="266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143001"/>
            <a:ext cx="3676648" cy="266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8892" y="134620"/>
            <a:ext cx="617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350" algn="l"/>
                <a:tab pos="3210560" algn="l"/>
              </a:tabLst>
            </a:pPr>
            <a:r>
              <a:rPr dirty="0"/>
              <a:t>RANSAC	</a:t>
            </a:r>
            <a:r>
              <a:rPr spc="-5" dirty="0"/>
              <a:t>for	Homography</a:t>
            </a:r>
          </a:p>
        </p:txBody>
      </p:sp>
      <p:sp>
        <p:nvSpPr>
          <p:cNvPr id="5" name="object 5"/>
          <p:cNvSpPr/>
          <p:nvPr/>
        </p:nvSpPr>
        <p:spPr>
          <a:xfrm>
            <a:off x="1738312" y="3922713"/>
            <a:ext cx="5691186" cy="2846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0998" y="3200400"/>
            <a:ext cx="739775" cy="1090930"/>
          </a:xfrm>
          <a:custGeom>
            <a:avLst/>
            <a:gdLst/>
            <a:ahLst/>
            <a:cxnLst/>
            <a:rect l="l" t="t" r="r" b="b"/>
            <a:pathLst>
              <a:path w="739775" h="1090929">
                <a:moveTo>
                  <a:pt x="739775" y="817960"/>
                </a:moveTo>
                <a:lnTo>
                  <a:pt x="0" y="817960"/>
                </a:lnTo>
                <a:lnTo>
                  <a:pt x="369887" y="1090613"/>
                </a:lnTo>
                <a:lnTo>
                  <a:pt x="739775" y="817960"/>
                </a:lnTo>
                <a:close/>
              </a:path>
              <a:path w="739775" h="1090929">
                <a:moveTo>
                  <a:pt x="554831" y="0"/>
                </a:moveTo>
                <a:lnTo>
                  <a:pt x="184943" y="0"/>
                </a:lnTo>
                <a:lnTo>
                  <a:pt x="184943" y="817960"/>
                </a:lnTo>
                <a:lnTo>
                  <a:pt x="554831" y="817960"/>
                </a:lnTo>
                <a:lnTo>
                  <a:pt x="554831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0998" y="3200400"/>
            <a:ext cx="739775" cy="1090930"/>
          </a:xfrm>
          <a:custGeom>
            <a:avLst/>
            <a:gdLst/>
            <a:ahLst/>
            <a:cxnLst/>
            <a:rect l="l" t="t" r="r" b="b"/>
            <a:pathLst>
              <a:path w="739775" h="1090929">
                <a:moveTo>
                  <a:pt x="0" y="817959"/>
                </a:moveTo>
                <a:lnTo>
                  <a:pt x="184943" y="817959"/>
                </a:lnTo>
                <a:lnTo>
                  <a:pt x="184943" y="0"/>
                </a:lnTo>
                <a:lnTo>
                  <a:pt x="554831" y="0"/>
                </a:lnTo>
                <a:lnTo>
                  <a:pt x="554831" y="817959"/>
                </a:lnTo>
                <a:lnTo>
                  <a:pt x="739774" y="817959"/>
                </a:lnTo>
                <a:lnTo>
                  <a:pt x="369887" y="1090612"/>
                </a:lnTo>
                <a:lnTo>
                  <a:pt x="0" y="81795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6857" y="2370183"/>
            <a:ext cx="1507512" cy="21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1127627" y="2871181"/>
            <a:ext cx="2282681" cy="2822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4380105" y="2281504"/>
            <a:ext cx="2310842" cy="77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4244555" y="4645113"/>
            <a:ext cx="3959929" cy="515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3960487" y="3188719"/>
            <a:ext cx="4320051" cy="1050623"/>
          </a:xfrm>
          <a:prstGeom prst="rect">
            <a:avLst/>
          </a:prstGeom>
        </p:spPr>
        <p:txBody>
          <a:bodyPr vert="horz" wrap="square" lIns="0" tIns="66245" rIns="0" bIns="0" rtlCol="0">
            <a:spAutoFit/>
          </a:bodyPr>
          <a:lstStyle/>
          <a:p>
            <a:pPr marL="10860">
              <a:spcBef>
                <a:spcPts val="522"/>
              </a:spcBef>
            </a:pPr>
            <a:r>
              <a:rPr sz="1881" dirty="0">
                <a:latin typeface="Arial"/>
                <a:cs typeface="Arial"/>
              </a:rPr>
              <a:t>–</a:t>
            </a:r>
            <a:r>
              <a:rPr sz="1881" dirty="0">
                <a:latin typeface="Calibri"/>
                <a:cs typeface="Calibri"/>
              </a:rPr>
              <a:t>r</a:t>
            </a:r>
            <a:r>
              <a:rPr sz="1860" baseline="-21072" dirty="0">
                <a:latin typeface="Calibri"/>
                <a:cs typeface="Calibri"/>
              </a:rPr>
              <a:t>1 </a:t>
            </a:r>
            <a:r>
              <a:rPr sz="1881" dirty="0">
                <a:latin typeface="Calibri"/>
                <a:cs typeface="Calibri"/>
              </a:rPr>
              <a:t>and r</a:t>
            </a:r>
            <a:r>
              <a:rPr sz="1860" baseline="-21072" dirty="0">
                <a:latin typeface="Calibri"/>
                <a:cs typeface="Calibri"/>
              </a:rPr>
              <a:t>2 </a:t>
            </a:r>
            <a:r>
              <a:rPr sz="1881" spc="-9" dirty="0">
                <a:latin typeface="Calibri"/>
                <a:cs typeface="Calibri"/>
              </a:rPr>
              <a:t>are </a:t>
            </a:r>
            <a:r>
              <a:rPr sz="1881" spc="-4" dirty="0">
                <a:latin typeface="Calibri"/>
                <a:cs typeface="Calibri"/>
              </a:rPr>
              <a:t>unit </a:t>
            </a:r>
            <a:r>
              <a:rPr sz="1881" spc="-13" dirty="0">
                <a:latin typeface="Calibri"/>
                <a:cs typeface="Calibri"/>
              </a:rPr>
              <a:t>vectors </a:t>
            </a:r>
            <a:r>
              <a:rPr sz="1881" dirty="0">
                <a:latin typeface="Wingdings"/>
                <a:cs typeface="Wingdings"/>
              </a:rPr>
              <a:t></a:t>
            </a:r>
            <a:r>
              <a:rPr sz="1881" dirty="0">
                <a:latin typeface="Times New Roman"/>
                <a:cs typeface="Times New Roman"/>
              </a:rPr>
              <a:t> </a:t>
            </a:r>
            <a:r>
              <a:rPr sz="1881" spc="-4" dirty="0">
                <a:latin typeface="Calibri"/>
                <a:cs typeface="Calibri"/>
              </a:rPr>
              <a:t>find</a:t>
            </a:r>
            <a:r>
              <a:rPr sz="1881" spc="171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lambda</a:t>
            </a:r>
            <a:endParaRPr sz="1881">
              <a:latin typeface="Calibri"/>
              <a:cs typeface="Calibri"/>
            </a:endParaRPr>
          </a:p>
          <a:p>
            <a:pPr marL="10860">
              <a:spcBef>
                <a:spcPts val="435"/>
              </a:spcBef>
            </a:pPr>
            <a:r>
              <a:rPr sz="1881" spc="-4" dirty="0">
                <a:latin typeface="Arial"/>
                <a:cs typeface="Arial"/>
              </a:rPr>
              <a:t>–</a:t>
            </a:r>
            <a:r>
              <a:rPr sz="1881" spc="-4" dirty="0">
                <a:latin typeface="Calibri"/>
                <a:cs typeface="Calibri"/>
              </a:rPr>
              <a:t>Use this </a:t>
            </a:r>
            <a:r>
              <a:rPr sz="1881" spc="-13" dirty="0">
                <a:latin typeface="Calibri"/>
                <a:cs typeface="Calibri"/>
              </a:rPr>
              <a:t>to </a:t>
            </a:r>
            <a:r>
              <a:rPr sz="1881" spc="-9" dirty="0">
                <a:latin typeface="Calibri"/>
                <a:cs typeface="Calibri"/>
              </a:rPr>
              <a:t>compute</a:t>
            </a:r>
            <a:r>
              <a:rPr sz="1881" dirty="0">
                <a:latin typeface="Calibri"/>
                <a:cs typeface="Calibri"/>
              </a:rPr>
              <a:t> t</a:t>
            </a:r>
            <a:endParaRPr sz="1881">
              <a:latin typeface="Calibri"/>
              <a:cs typeface="Calibri"/>
            </a:endParaRPr>
          </a:p>
          <a:p>
            <a:pPr marL="10860">
              <a:spcBef>
                <a:spcPts val="466"/>
              </a:spcBef>
            </a:pPr>
            <a:r>
              <a:rPr sz="1881" spc="-13" dirty="0">
                <a:latin typeface="Arial"/>
                <a:cs typeface="Arial"/>
              </a:rPr>
              <a:t>–</a:t>
            </a:r>
            <a:r>
              <a:rPr sz="1881" spc="-13" dirty="0">
                <a:latin typeface="Calibri"/>
                <a:cs typeface="Calibri"/>
              </a:rPr>
              <a:t>Rotation </a:t>
            </a:r>
            <a:r>
              <a:rPr sz="1881" spc="-4" dirty="0">
                <a:latin typeface="Calibri"/>
                <a:cs typeface="Calibri"/>
              </a:rPr>
              <a:t>matrices </a:t>
            </a:r>
            <a:r>
              <a:rPr sz="1881" spc="-9" dirty="0">
                <a:latin typeface="Calibri"/>
                <a:cs typeface="Calibri"/>
              </a:rPr>
              <a:t>are orthogonal </a:t>
            </a:r>
            <a:r>
              <a:rPr sz="1881" dirty="0">
                <a:latin typeface="Wingdings"/>
                <a:cs typeface="Wingdings"/>
              </a:rPr>
              <a:t></a:t>
            </a:r>
            <a:r>
              <a:rPr sz="1881" dirty="0">
                <a:latin typeface="Times New Roman"/>
                <a:cs typeface="Times New Roman"/>
              </a:rPr>
              <a:t> </a:t>
            </a:r>
            <a:r>
              <a:rPr sz="1881" spc="-4" dirty="0">
                <a:latin typeface="Calibri"/>
                <a:cs typeface="Calibri"/>
              </a:rPr>
              <a:t>find</a:t>
            </a:r>
            <a:r>
              <a:rPr sz="1881" spc="-47" dirty="0">
                <a:latin typeface="Calibri"/>
                <a:cs typeface="Calibri"/>
              </a:rPr>
              <a:t> </a:t>
            </a:r>
            <a:r>
              <a:rPr sz="1881" dirty="0">
                <a:latin typeface="Calibri"/>
                <a:cs typeface="Calibri"/>
              </a:rPr>
              <a:t>r3</a:t>
            </a:r>
            <a:endParaRPr sz="1881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174105" y="6793442"/>
            <a:ext cx="22034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30"/>
                </a:lnSpc>
              </a:pPr>
              <a:t>38</a:t>
            </a:fld>
            <a:endParaRPr spc="-4" dirty="0"/>
          </a:p>
        </p:txBody>
      </p:sp>
      <p:sp>
        <p:nvSpPr>
          <p:cNvPr id="8" name="object 8"/>
          <p:cNvSpPr txBox="1"/>
          <p:nvPr/>
        </p:nvSpPr>
        <p:spPr>
          <a:xfrm>
            <a:off x="935846" y="1620717"/>
            <a:ext cx="4204394" cy="30040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881" dirty="0">
                <a:latin typeface="Calibri"/>
                <a:cs typeface="Calibri"/>
              </a:rPr>
              <a:t>Assume all </a:t>
            </a:r>
            <a:r>
              <a:rPr sz="1881" spc="-9" dirty="0">
                <a:latin typeface="Calibri"/>
                <a:cs typeface="Calibri"/>
              </a:rPr>
              <a:t>points </a:t>
            </a:r>
            <a:r>
              <a:rPr sz="1881" spc="-4" dirty="0">
                <a:latin typeface="Calibri"/>
                <a:cs typeface="Calibri"/>
              </a:rPr>
              <a:t>lie in </a:t>
            </a:r>
            <a:r>
              <a:rPr sz="1881" dirty="0">
                <a:latin typeface="Calibri"/>
                <a:cs typeface="Calibri"/>
              </a:rPr>
              <a:t>one </a:t>
            </a:r>
            <a:r>
              <a:rPr sz="1881" spc="-4" dirty="0">
                <a:latin typeface="Calibri"/>
                <a:cs typeface="Calibri"/>
              </a:rPr>
              <a:t>plane with</a:t>
            </a:r>
            <a:r>
              <a:rPr sz="1881" spc="-60" dirty="0">
                <a:latin typeface="Calibri"/>
                <a:cs typeface="Calibri"/>
              </a:rPr>
              <a:t> </a:t>
            </a:r>
            <a:r>
              <a:rPr sz="1881" dirty="0">
                <a:latin typeface="Calibri"/>
                <a:cs typeface="Calibri"/>
              </a:rPr>
              <a:t>Z=0:</a:t>
            </a:r>
            <a:endParaRPr sz="1881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7563" y="730411"/>
            <a:ext cx="6743971" cy="688074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782989">
              <a:lnSpc>
                <a:spcPct val="100000"/>
              </a:lnSpc>
              <a:spcBef>
                <a:spcPts val="86"/>
              </a:spcBef>
            </a:pPr>
            <a:r>
              <a:rPr spc="-13" dirty="0"/>
              <a:t>Camera </a:t>
            </a:r>
            <a:r>
              <a:rPr dirty="0"/>
              <a:t>pose</a:t>
            </a:r>
            <a:r>
              <a:rPr spc="-30" dirty="0"/>
              <a:t> </a:t>
            </a:r>
            <a:r>
              <a:rPr spc="-9" dirty="0"/>
              <a:t>estimation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6541" y="496550"/>
            <a:ext cx="2732566" cy="688074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6"/>
              </a:spcBef>
            </a:pPr>
            <a:r>
              <a:rPr dirty="0"/>
              <a:t>P</a:t>
            </a:r>
            <a:r>
              <a:rPr spc="-43" dirty="0"/>
              <a:t>r</a:t>
            </a:r>
            <a:r>
              <a:rPr spc="-4" dirty="0"/>
              <a:t>oblems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174105" y="6793442"/>
            <a:ext cx="22034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en-US" spc="-5" smtClean="0"/>
              <a:pPr marL="25400">
                <a:lnSpc>
                  <a:spcPts val="1430"/>
                </a:lnSpc>
              </a:pPr>
              <a:t>39</a:t>
            </a:fld>
            <a:endParaRPr spc="-4" dirty="0"/>
          </a:p>
        </p:txBody>
      </p:sp>
      <p:sp>
        <p:nvSpPr>
          <p:cNvPr id="4" name="object 4"/>
          <p:cNvSpPr txBox="1"/>
          <p:nvPr/>
        </p:nvSpPr>
        <p:spPr>
          <a:xfrm>
            <a:off x="1120851" y="1409588"/>
            <a:ext cx="5504319" cy="2954596"/>
          </a:xfrm>
          <a:prstGeom prst="rect">
            <a:avLst/>
          </a:prstGeom>
        </p:spPr>
        <p:txBody>
          <a:bodyPr vert="horz" wrap="square" lIns="0" tIns="70046" rIns="0" bIns="0" rtlCol="0">
            <a:spAutoFit/>
          </a:bodyPr>
          <a:lstStyle/>
          <a:p>
            <a:pPr marL="304074" indent="-293214">
              <a:spcBef>
                <a:spcPts val="552"/>
              </a:spcBef>
              <a:buClr>
                <a:srgbClr val="77908F"/>
              </a:buClr>
              <a:buFont typeface="Arial"/>
              <a:buChar char="•"/>
              <a:tabLst>
                <a:tab pos="303531" algn="l"/>
                <a:tab pos="304617" algn="l"/>
              </a:tabLst>
            </a:pPr>
            <a:r>
              <a:rPr sz="1881" spc="-4" dirty="0">
                <a:latin typeface="Calibri"/>
                <a:cs typeface="Calibri"/>
              </a:rPr>
              <a:t>Problem:</a:t>
            </a:r>
            <a:endParaRPr sz="1881">
              <a:latin typeface="Calibri"/>
              <a:cs typeface="Calibri"/>
            </a:endParaRPr>
          </a:p>
          <a:p>
            <a:pPr marL="645613" lvl="1" indent="-243802">
              <a:spcBef>
                <a:spcPts val="423"/>
              </a:spcBef>
              <a:buClr>
                <a:srgbClr val="77908F"/>
              </a:buClr>
              <a:buFont typeface="Arial"/>
              <a:buChar char="–"/>
              <a:tabLst>
                <a:tab pos="645613" algn="l"/>
                <a:tab pos="646156" algn="l"/>
              </a:tabLst>
            </a:pPr>
            <a:r>
              <a:rPr sz="1710" spc="-4" dirty="0">
                <a:latin typeface="Calibri"/>
                <a:cs typeface="Calibri"/>
              </a:rPr>
              <a:t>The </a:t>
            </a:r>
            <a:r>
              <a:rPr sz="1710" spc="-13" dirty="0">
                <a:latin typeface="Calibri"/>
                <a:cs typeface="Calibri"/>
              </a:rPr>
              <a:t>vectors </a:t>
            </a:r>
            <a:r>
              <a:rPr sz="1710" spc="4" dirty="0">
                <a:latin typeface="Calibri"/>
                <a:cs typeface="Calibri"/>
              </a:rPr>
              <a:t>r</a:t>
            </a:r>
            <a:r>
              <a:rPr sz="1667" spc="6" baseline="-21367" dirty="0">
                <a:latin typeface="Calibri"/>
                <a:cs typeface="Calibri"/>
              </a:rPr>
              <a:t>1 </a:t>
            </a:r>
            <a:r>
              <a:rPr sz="1710" spc="-4" dirty="0">
                <a:latin typeface="Calibri"/>
                <a:cs typeface="Calibri"/>
              </a:rPr>
              <a:t>and </a:t>
            </a:r>
            <a:r>
              <a:rPr sz="1710" spc="4" dirty="0">
                <a:latin typeface="Calibri"/>
                <a:cs typeface="Calibri"/>
              </a:rPr>
              <a:t>r</a:t>
            </a:r>
            <a:r>
              <a:rPr sz="1667" spc="6" baseline="-21367" dirty="0">
                <a:latin typeface="Calibri"/>
                <a:cs typeface="Calibri"/>
              </a:rPr>
              <a:t>2 </a:t>
            </a:r>
            <a:r>
              <a:rPr sz="1710" spc="-4" dirty="0">
                <a:latin typeface="Calibri"/>
                <a:cs typeface="Calibri"/>
              </a:rPr>
              <a:t>might not yield the same</a:t>
            </a:r>
            <a:r>
              <a:rPr sz="1710" spc="-167" dirty="0">
                <a:latin typeface="Calibri"/>
                <a:cs typeface="Calibri"/>
              </a:rPr>
              <a:t> </a:t>
            </a:r>
            <a:r>
              <a:rPr sz="1710" spc="-9" dirty="0">
                <a:latin typeface="Calibri"/>
                <a:cs typeface="Calibri"/>
              </a:rPr>
              <a:t>lambda</a:t>
            </a:r>
            <a:endParaRPr sz="1710">
              <a:latin typeface="Calibri"/>
              <a:cs typeface="Calibri"/>
            </a:endParaRPr>
          </a:p>
          <a:p>
            <a:pPr marL="304074" indent="-293214">
              <a:spcBef>
                <a:spcPts val="440"/>
              </a:spcBef>
              <a:buClr>
                <a:srgbClr val="77908F"/>
              </a:buClr>
              <a:buFont typeface="Arial"/>
              <a:buChar char="•"/>
              <a:tabLst>
                <a:tab pos="303531" algn="l"/>
                <a:tab pos="304617" algn="l"/>
              </a:tabLst>
            </a:pPr>
            <a:r>
              <a:rPr sz="1881" spc="-4" dirty="0">
                <a:latin typeface="Calibri"/>
                <a:cs typeface="Calibri"/>
              </a:rPr>
              <a:t>Solution:</a:t>
            </a:r>
            <a:endParaRPr sz="1881">
              <a:latin typeface="Calibri"/>
              <a:cs typeface="Calibri"/>
            </a:endParaRPr>
          </a:p>
          <a:p>
            <a:pPr marL="645613" lvl="1" indent="-243802">
              <a:spcBef>
                <a:spcPts val="423"/>
              </a:spcBef>
              <a:buClr>
                <a:srgbClr val="77908F"/>
              </a:buClr>
              <a:buFont typeface="Arial"/>
              <a:buChar char="–"/>
              <a:tabLst>
                <a:tab pos="645613" algn="l"/>
                <a:tab pos="646156" algn="l"/>
              </a:tabLst>
            </a:pPr>
            <a:r>
              <a:rPr sz="1710" spc="-4" dirty="0">
                <a:latin typeface="Calibri"/>
                <a:cs typeface="Calibri"/>
              </a:rPr>
              <a:t>Use the </a:t>
            </a:r>
            <a:r>
              <a:rPr sz="1710" spc="-17" dirty="0">
                <a:latin typeface="Calibri"/>
                <a:cs typeface="Calibri"/>
              </a:rPr>
              <a:t>average</a:t>
            </a:r>
            <a:r>
              <a:rPr sz="1710" spc="26" dirty="0">
                <a:latin typeface="Calibri"/>
                <a:cs typeface="Calibri"/>
              </a:rPr>
              <a:t> </a:t>
            </a:r>
            <a:r>
              <a:rPr sz="1710" spc="-9" dirty="0">
                <a:latin typeface="Calibri"/>
                <a:cs typeface="Calibri"/>
              </a:rPr>
              <a:t>value</a:t>
            </a:r>
            <a:endParaRPr sz="1710">
              <a:latin typeface="Calibri"/>
              <a:cs typeface="Calibri"/>
            </a:endParaRPr>
          </a:p>
          <a:p>
            <a:pPr marL="304074" indent="-293214">
              <a:spcBef>
                <a:spcPts val="440"/>
              </a:spcBef>
              <a:buClr>
                <a:srgbClr val="77908F"/>
              </a:buClr>
              <a:buFont typeface="Arial"/>
              <a:buChar char="•"/>
              <a:tabLst>
                <a:tab pos="303531" algn="l"/>
                <a:tab pos="304617" algn="l"/>
              </a:tabLst>
            </a:pPr>
            <a:r>
              <a:rPr sz="1881" spc="-4" dirty="0">
                <a:latin typeface="Calibri"/>
                <a:cs typeface="Calibri"/>
              </a:rPr>
              <a:t>Problem:</a:t>
            </a:r>
            <a:endParaRPr sz="1881">
              <a:latin typeface="Calibri"/>
              <a:cs typeface="Calibri"/>
            </a:endParaRPr>
          </a:p>
          <a:p>
            <a:pPr marL="645613" lvl="1" indent="-243802">
              <a:spcBef>
                <a:spcPts val="419"/>
              </a:spcBef>
              <a:buClr>
                <a:srgbClr val="77908F"/>
              </a:buClr>
              <a:buFont typeface="Arial"/>
              <a:buChar char="–"/>
              <a:tabLst>
                <a:tab pos="645613" algn="l"/>
                <a:tab pos="646156" algn="l"/>
              </a:tabLst>
            </a:pPr>
            <a:r>
              <a:rPr sz="1710" spc="-4" dirty="0">
                <a:latin typeface="Calibri"/>
                <a:cs typeface="Calibri"/>
              </a:rPr>
              <a:t>The </a:t>
            </a:r>
            <a:r>
              <a:rPr sz="1710" spc="-9" dirty="0">
                <a:latin typeface="Calibri"/>
                <a:cs typeface="Calibri"/>
              </a:rPr>
              <a:t>estimated </a:t>
            </a:r>
            <a:r>
              <a:rPr sz="1710" spc="-13" dirty="0">
                <a:latin typeface="Calibri"/>
                <a:cs typeface="Calibri"/>
              </a:rPr>
              <a:t>rotation </a:t>
            </a:r>
            <a:r>
              <a:rPr sz="1710" spc="-9" dirty="0">
                <a:latin typeface="Calibri"/>
                <a:cs typeface="Calibri"/>
              </a:rPr>
              <a:t>matrix </a:t>
            </a:r>
            <a:r>
              <a:rPr sz="1710" spc="-4" dirty="0">
                <a:latin typeface="Calibri"/>
                <a:cs typeface="Calibri"/>
              </a:rPr>
              <a:t>might not be</a:t>
            </a:r>
            <a:r>
              <a:rPr sz="1710" spc="86" dirty="0">
                <a:latin typeface="Calibri"/>
                <a:cs typeface="Calibri"/>
              </a:rPr>
              <a:t> </a:t>
            </a:r>
            <a:r>
              <a:rPr sz="1710" spc="-4" dirty="0">
                <a:latin typeface="Calibri"/>
                <a:cs typeface="Calibri"/>
              </a:rPr>
              <a:t>orthogonal</a:t>
            </a:r>
            <a:endParaRPr sz="1710">
              <a:latin typeface="Calibri"/>
              <a:cs typeface="Calibri"/>
            </a:endParaRPr>
          </a:p>
          <a:p>
            <a:pPr marL="304074" indent="-293214">
              <a:spcBef>
                <a:spcPts val="440"/>
              </a:spcBef>
              <a:buClr>
                <a:srgbClr val="77908F"/>
              </a:buClr>
              <a:buFont typeface="Arial"/>
              <a:buChar char="•"/>
              <a:tabLst>
                <a:tab pos="303531" algn="l"/>
                <a:tab pos="304617" algn="l"/>
              </a:tabLst>
            </a:pPr>
            <a:r>
              <a:rPr sz="1881" spc="-4" dirty="0">
                <a:latin typeface="Calibri"/>
                <a:cs typeface="Calibri"/>
              </a:rPr>
              <a:t>Solution: </a:t>
            </a:r>
            <a:r>
              <a:rPr sz="1881" spc="-9" dirty="0">
                <a:latin typeface="Calibri"/>
                <a:cs typeface="Calibri"/>
              </a:rPr>
              <a:t>orthogonalize</a:t>
            </a:r>
            <a:r>
              <a:rPr sz="1881" spc="-13" dirty="0">
                <a:latin typeface="Calibri"/>
                <a:cs typeface="Calibri"/>
              </a:rPr>
              <a:t> </a:t>
            </a:r>
            <a:r>
              <a:rPr sz="1881" spc="-4" dirty="0">
                <a:latin typeface="Calibri"/>
                <a:cs typeface="Calibri"/>
              </a:rPr>
              <a:t>R’</a:t>
            </a:r>
            <a:endParaRPr sz="1881">
              <a:latin typeface="Calibri"/>
              <a:cs typeface="Calibri"/>
            </a:endParaRPr>
          </a:p>
          <a:p>
            <a:pPr marL="645613" lvl="1" indent="-243802">
              <a:spcBef>
                <a:spcPts val="440"/>
              </a:spcBef>
              <a:buClr>
                <a:srgbClr val="77908F"/>
              </a:buClr>
              <a:buFont typeface="Arial"/>
              <a:buChar char="–"/>
              <a:tabLst>
                <a:tab pos="645613" algn="l"/>
                <a:tab pos="646156" algn="l"/>
              </a:tabLst>
            </a:pPr>
            <a:r>
              <a:rPr sz="1710" spc="-13" dirty="0">
                <a:latin typeface="Calibri"/>
                <a:cs typeface="Calibri"/>
              </a:rPr>
              <a:t>Obtain </a:t>
            </a:r>
            <a:r>
              <a:rPr sz="1710" spc="-9" dirty="0">
                <a:latin typeface="Calibri"/>
                <a:cs typeface="Calibri"/>
              </a:rPr>
              <a:t>SVD </a:t>
            </a:r>
            <a:r>
              <a:rPr sz="1710" spc="-4" dirty="0">
                <a:latin typeface="Wingdings"/>
                <a:cs typeface="Wingdings"/>
              </a:rPr>
              <a:t></a:t>
            </a:r>
            <a:r>
              <a:rPr sz="1710" spc="-4" dirty="0">
                <a:latin typeface="Times New Roman"/>
                <a:cs typeface="Times New Roman"/>
              </a:rPr>
              <a:t> </a:t>
            </a:r>
            <a:r>
              <a:rPr sz="1710" dirty="0">
                <a:latin typeface="Calibri"/>
                <a:cs typeface="Calibri"/>
              </a:rPr>
              <a:t>R’=UWV</a:t>
            </a:r>
            <a:r>
              <a:rPr sz="1667" baseline="25641" dirty="0">
                <a:latin typeface="Calibri"/>
                <a:cs typeface="Calibri"/>
              </a:rPr>
              <a:t>T</a:t>
            </a:r>
            <a:endParaRPr sz="1667" baseline="25641">
              <a:latin typeface="Calibri"/>
              <a:cs typeface="Calibri"/>
            </a:endParaRPr>
          </a:p>
          <a:p>
            <a:pPr marL="645613" lvl="1" indent="-243802">
              <a:spcBef>
                <a:spcPts val="410"/>
              </a:spcBef>
              <a:buClr>
                <a:srgbClr val="77908F"/>
              </a:buClr>
              <a:buFont typeface="Arial"/>
              <a:buChar char="–"/>
              <a:tabLst>
                <a:tab pos="645613" algn="l"/>
                <a:tab pos="646156" algn="l"/>
              </a:tabLst>
            </a:pPr>
            <a:r>
              <a:rPr sz="1710" spc="-9" dirty="0">
                <a:latin typeface="Calibri"/>
                <a:cs typeface="Calibri"/>
              </a:rPr>
              <a:t>Set </a:t>
            </a:r>
            <a:r>
              <a:rPr sz="1710" spc="-4" dirty="0">
                <a:latin typeface="Calibri"/>
                <a:cs typeface="Calibri"/>
              </a:rPr>
              <a:t>singular </a:t>
            </a:r>
            <a:r>
              <a:rPr sz="1710" spc="-9" dirty="0">
                <a:latin typeface="Calibri"/>
                <a:cs typeface="Calibri"/>
              </a:rPr>
              <a:t>values </a:t>
            </a:r>
            <a:r>
              <a:rPr sz="1710" spc="-13" dirty="0">
                <a:latin typeface="Calibri"/>
                <a:cs typeface="Calibri"/>
              </a:rPr>
              <a:t>to </a:t>
            </a:r>
            <a:r>
              <a:rPr sz="1710" spc="-4" dirty="0">
                <a:latin typeface="Calibri"/>
                <a:cs typeface="Calibri"/>
              </a:rPr>
              <a:t>1 </a:t>
            </a:r>
            <a:r>
              <a:rPr sz="1710" spc="-4" dirty="0">
                <a:latin typeface="Wingdings"/>
                <a:cs typeface="Wingdings"/>
              </a:rPr>
              <a:t></a:t>
            </a:r>
            <a:r>
              <a:rPr sz="1710" spc="26" dirty="0">
                <a:latin typeface="Times New Roman"/>
                <a:cs typeface="Times New Roman"/>
              </a:rPr>
              <a:t> </a:t>
            </a:r>
            <a:r>
              <a:rPr sz="1710" dirty="0">
                <a:latin typeface="Calibri"/>
                <a:cs typeface="Calibri"/>
              </a:rPr>
              <a:t>R=UV</a:t>
            </a:r>
            <a:r>
              <a:rPr sz="1667" baseline="25641" dirty="0">
                <a:latin typeface="Calibri"/>
                <a:cs typeface="Calibri"/>
              </a:rPr>
              <a:t>T</a:t>
            </a:r>
            <a:endParaRPr sz="1667" baseline="2564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28602"/>
            <a:ext cx="8782050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99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2DA3E-7931-4E55-84CA-B434E85E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014"/>
            <a:ext cx="9003323" cy="23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5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078008-4360-4598-BF6B-7212FBFA0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5662"/>
            <a:ext cx="8052733" cy="17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2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A40BE-B700-48C6-93EE-8A9E3C5F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095276" cy="3171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13C1A-6E99-4357-9E12-4594B4BCE80F}"/>
              </a:ext>
            </a:extLst>
          </p:cNvPr>
          <p:cNvSpPr txBox="1"/>
          <p:nvPr/>
        </p:nvSpPr>
        <p:spPr>
          <a:xfrm>
            <a:off x="1913467" y="626533"/>
            <a:ext cx="34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lambda as average length</a:t>
            </a:r>
          </a:p>
        </p:txBody>
      </p:sp>
    </p:spTree>
    <p:extLst>
      <p:ext uri="{BB962C8B-B14F-4D97-AF65-F5344CB8AC3E}">
        <p14:creationId xmlns:p14="http://schemas.microsoft.com/office/powerpoint/2010/main" val="94780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2"/>
            <a:ext cx="82296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95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"/>
            <a:ext cx="8820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0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2697"/>
            <a:ext cx="82867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2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2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275"/>
            <a:ext cx="80772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576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07.6865"/>
  <p:tag name="LATEXADDIN" val="\documentclass{article}&#10;\usepackage{amsmath}&#10;\pagestyle{empty}&#10;\begin{document}&#10;&#10;$$\lambda x = P X$$&#10;&#10;&#10;\end{document}"/>
  <p:tag name="IGUANATEXSIZE" val="20"/>
  <p:tag name="IGUANATEXCURSOR" val="100"/>
  <p:tag name="TRANSPARENCY" val="True"/>
  <p:tag name="FILENAME" val=""/>
  <p:tag name="LATEXENGINEID" val="0"/>
  <p:tag name="TEMPFOLDER" val="C:\Users\Test.DESKTOP-9O79D1Q\Documents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\|{\bf A} {\bf \hat{h}}\|^2 = ( {\bf A} {\bf \hat{h}})^T {\bf A \hat{h}} = {\bf \hat{h}}^T {\bf A}^T {\bf A \hat{h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35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\|{\bf A} {\bf \hat{h}}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1232</Words>
  <Application>Microsoft Office PowerPoint</Application>
  <PresentationFormat>On-screen Show (4:3)</PresentationFormat>
  <Paragraphs>234</Paragraphs>
  <Slides>42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Office Theme</vt:lpstr>
      <vt:lpstr>Photo Editor Photo</vt:lpstr>
      <vt:lpstr>Back to equations of 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P: the projective camera</vt:lpstr>
      <vt:lpstr>2D homography (projective transformation)</vt:lpstr>
      <vt:lpstr>General homography</vt:lpstr>
      <vt:lpstr>Homographies in Computer vision</vt:lpstr>
      <vt:lpstr>Homographies in Computer vision</vt:lpstr>
      <vt:lpstr>PowerPoint Presentation</vt:lpstr>
      <vt:lpstr>Solving for homographies</vt:lpstr>
      <vt:lpstr>Solving for homographies</vt:lpstr>
      <vt:lpstr>Inhomogeneous solution</vt:lpstr>
      <vt:lpstr>Feature matching</vt:lpstr>
      <vt:lpstr>Strategies to match images robustly</vt:lpstr>
      <vt:lpstr>(a) Feature-space outlier  rejection</vt:lpstr>
      <vt:lpstr>Feature-space outlier rejection</vt:lpstr>
      <vt:lpstr>RAndom SAmple Consensus</vt:lpstr>
      <vt:lpstr>RANSAC for estimating homography</vt:lpstr>
      <vt:lpstr>RANSAC</vt:lpstr>
      <vt:lpstr>Robustness</vt:lpstr>
      <vt:lpstr>Robustness: example</vt:lpstr>
      <vt:lpstr>Robustness: example</vt:lpstr>
      <vt:lpstr>Robustness: example</vt:lpstr>
      <vt:lpstr>Robustness: conclusions</vt:lpstr>
      <vt:lpstr>RANSAC recap</vt:lpstr>
      <vt:lpstr>RANSAC for Homography</vt:lpstr>
      <vt:lpstr>RANSAC for Homography</vt:lpstr>
      <vt:lpstr>RANSAC for Homography</vt:lpstr>
      <vt:lpstr>Camera pose estimation</vt:lpstr>
      <vt:lpstr>Problems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equations of geometric transformations</dc:title>
  <dc:creator>Cornelia Fermuller</dc:creator>
  <cp:lastModifiedBy>Cornelia Fermuller</cp:lastModifiedBy>
  <cp:revision>20</cp:revision>
  <dcterms:created xsi:type="dcterms:W3CDTF">2019-02-13T16:10:52Z</dcterms:created>
  <dcterms:modified xsi:type="dcterms:W3CDTF">2019-02-28T14:19:22Z</dcterms:modified>
</cp:coreProperties>
</file>